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4"/>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4" r:id="rId16"/>
    <p:sldId id="270" r:id="rId17"/>
    <p:sldId id="272" r:id="rId18"/>
    <p:sldId id="273" r:id="rId19"/>
    <p:sldId id="275" r:id="rId20"/>
    <p:sldId id="276" r:id="rId21"/>
    <p:sldId id="277" r:id="rId22"/>
    <p:sldId id="271"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p:restoredTop sz="94682"/>
  </p:normalViewPr>
  <p:slideViewPr>
    <p:cSldViewPr snapToGrid="0" snapToObjects="1">
      <p:cViewPr varScale="1">
        <p:scale>
          <a:sx n="126" d="100"/>
          <a:sy n="126" d="100"/>
        </p:scale>
        <p:origin x="208"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124368176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(No Notes)</a:t>
            </a:r>
          </a:p>
        </p:txBody>
      </p:sp>
    </p:spTree>
    <p:extLst>
      <p:ext uri="{BB962C8B-B14F-4D97-AF65-F5344CB8AC3E}">
        <p14:creationId xmlns:p14="http://schemas.microsoft.com/office/powerpoint/2010/main" val="1101037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The logs can help our teammates figure out what went wrong, but take a look. The ingestion of this application output more than 1 million lines. The logs are ugly and tedious to look at. </a:t>
            </a:r>
          </a:p>
          <a:p>
            <a:pPr lvl="0" rtl="0">
              <a:spcBef>
                <a:spcPts val="0"/>
              </a:spcBef>
              <a:buNone/>
            </a:pPr>
            <a:endParaRPr/>
          </a:p>
          <a:p>
            <a:pPr lvl="0" rtl="0">
              <a:spcBef>
                <a:spcPts val="0"/>
              </a:spcBef>
              <a:buNone/>
            </a:pPr>
            <a:r>
              <a:rPr lang="en"/>
              <a:t>In addition, many of the applications that are ingested are multithreaded, so it is difficult to figure out some basic metrics such as how long it takes for a workflow to be processed. </a:t>
            </a:r>
          </a:p>
          <a:p>
            <a:pPr lvl="0" rtl="0">
              <a:spcBef>
                <a:spcPts val="0"/>
              </a:spcBef>
              <a:buNone/>
            </a:pPr>
            <a:endParaRPr/>
          </a:p>
          <a:p>
            <a:pPr lvl="0" rtl="0">
              <a:spcBef>
                <a:spcPts val="0"/>
              </a:spcBef>
              <a:buNone/>
            </a:pPr>
            <a:r>
              <a:rPr lang="en"/>
              <a:t>(Condense or split)</a:t>
            </a:r>
          </a:p>
        </p:txBody>
      </p:sp>
    </p:spTree>
    <p:extLst>
      <p:ext uri="{BB962C8B-B14F-4D97-AF65-F5344CB8AC3E}">
        <p14:creationId xmlns:p14="http://schemas.microsoft.com/office/powerpoint/2010/main" val="1505209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Our project helps simplify the debugging process and ideally reduce the amount of time required to diagnose and resolve errors during the ingestion process. Lumberjack parses raw log files to analyze and display the most important information as well as calculating historical statistics.</a:t>
            </a:r>
          </a:p>
        </p:txBody>
      </p:sp>
    </p:spTree>
    <p:extLst>
      <p:ext uri="{BB962C8B-B14F-4D97-AF65-F5344CB8AC3E}">
        <p14:creationId xmlns:p14="http://schemas.microsoft.com/office/powerpoint/2010/main" val="693746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Our parser first iterates through the log file line by line to filter out the unnecessary data and identify key events. The next stage of our algorithm iterates through these raw events to create Operation objects (which represent one of the four data ingestion stages).</a:t>
            </a:r>
          </a:p>
        </p:txBody>
      </p:sp>
    </p:spTree>
    <p:extLst>
      <p:ext uri="{BB962C8B-B14F-4D97-AF65-F5344CB8AC3E}">
        <p14:creationId xmlns:p14="http://schemas.microsoft.com/office/powerpoint/2010/main" val="1113327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The application page gives a high level summary of what occurred during the ingestion, showing basic statistics such as workflow errors, failures, and successes. Workflow pages give in depth details including metrics specific to the workflow and displays trends/history of past ingestions by pulling information from the database. </a:t>
            </a:r>
          </a:p>
          <a:p>
            <a:pPr lvl="0" rtl="0">
              <a:spcBef>
                <a:spcPts val="0"/>
              </a:spcBef>
              <a:buNone/>
            </a:pPr>
            <a:r>
              <a:rPr lang="en"/>
              <a:t>(5-10 seconds long)</a:t>
            </a:r>
          </a:p>
        </p:txBody>
      </p:sp>
    </p:spTree>
    <p:extLst>
      <p:ext uri="{BB962C8B-B14F-4D97-AF65-F5344CB8AC3E}">
        <p14:creationId xmlns:p14="http://schemas.microsoft.com/office/powerpoint/2010/main" val="676360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9452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957005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45567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972692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734699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Lumberjack will be used to parse important information about daily batch ingestions and help pager duty individuals troubleshoot failures that have occurred in the Kobayashi framework.</a:t>
            </a:r>
          </a:p>
        </p:txBody>
      </p:sp>
    </p:spTree>
    <p:extLst>
      <p:ext uri="{BB962C8B-B14F-4D97-AF65-F5344CB8AC3E}">
        <p14:creationId xmlns:p14="http://schemas.microsoft.com/office/powerpoint/2010/main" val="1879515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056586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mtClean="0"/>
              <a:t>The</a:t>
            </a:r>
            <a:r>
              <a:rPr lang="en" smtClean="0"/>
              <a:t> </a:t>
            </a:r>
            <a:r>
              <a:rPr lang="en"/>
              <a:t>team is responsible for pulling data from a number of intuit products, standardizing this data, and moving it to the IAT (Intuit Analytics Cloud) for further analysis.</a:t>
            </a:r>
          </a:p>
        </p:txBody>
      </p:sp>
    </p:spTree>
    <p:extLst>
      <p:ext uri="{BB962C8B-B14F-4D97-AF65-F5344CB8AC3E}">
        <p14:creationId xmlns:p14="http://schemas.microsoft.com/office/powerpoint/2010/main" val="198126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00000"/>
              </a:lnSpc>
              <a:spcBef>
                <a:spcPts val="0"/>
              </a:spcBef>
              <a:spcAft>
                <a:spcPts val="600"/>
              </a:spcAft>
              <a:buNone/>
            </a:pPr>
            <a:r>
              <a:rPr lang="en" dirty="0"/>
              <a:t>Fun Facts:</a:t>
            </a:r>
          </a:p>
          <a:p>
            <a:pPr lvl="0" indent="457200" rtl="0">
              <a:lnSpc>
                <a:spcPct val="100000"/>
              </a:lnSpc>
              <a:spcBef>
                <a:spcPts val="0"/>
              </a:spcBef>
              <a:spcAft>
                <a:spcPts val="600"/>
              </a:spcAft>
              <a:buNone/>
            </a:pPr>
            <a:r>
              <a:rPr lang="en" dirty="0"/>
              <a:t>Kobayashi pulls data from 90 data sources and over 3400 tables. 1.9 TB are ingested daily to IAC (Intuit Analytics Cloud). One of the biggest datasets, QBO Audit Info, pulls 30M rows per day.</a:t>
            </a:r>
          </a:p>
        </p:txBody>
      </p:sp>
    </p:spTree>
    <p:extLst>
      <p:ext uri="{BB962C8B-B14F-4D97-AF65-F5344CB8AC3E}">
        <p14:creationId xmlns:p14="http://schemas.microsoft.com/office/powerpoint/2010/main" val="215222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There are four primary stages within the data ingestion process</a:t>
            </a:r>
          </a:p>
          <a:p>
            <a:pPr marL="457200" lvl="0" indent="-228600" rtl="0">
              <a:spcBef>
                <a:spcPts val="0"/>
              </a:spcBef>
              <a:buAutoNum type="arabicPeriod"/>
            </a:pPr>
            <a:r>
              <a:rPr lang="en"/>
              <a:t>The ingestion stage queries the various kinds sources directly to fetch the desired data</a:t>
            </a:r>
          </a:p>
          <a:p>
            <a:pPr marL="457200" lvl="0" indent="-228600" rtl="0">
              <a:spcBef>
                <a:spcPts val="0"/>
              </a:spcBef>
              <a:buAutoNum type="arabicPeriod"/>
            </a:pPr>
            <a:r>
              <a:rPr lang="en"/>
              <a:t>The transform stage identifies sensitive financial or personal info and encrypts this data before proceeding </a:t>
            </a:r>
          </a:p>
        </p:txBody>
      </p:sp>
    </p:spTree>
    <p:extLst>
      <p:ext uri="{BB962C8B-B14F-4D97-AF65-F5344CB8AC3E}">
        <p14:creationId xmlns:p14="http://schemas.microsoft.com/office/powerpoint/2010/main" val="882734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3. The validation stage verifies that sensitive data has been properly encrypted and has not been corrupted during the previous stages</a:t>
            </a:r>
          </a:p>
          <a:p>
            <a:pPr lvl="0" rtl="0">
              <a:spcBef>
                <a:spcPts val="0"/>
              </a:spcBef>
              <a:buNone/>
            </a:pPr>
            <a:r>
              <a:rPr lang="en"/>
              <a:t>4. The merge stage consolidates the new dataset into the Hadoop database for long-term storage and data analytics </a:t>
            </a:r>
          </a:p>
        </p:txBody>
      </p:sp>
    </p:spTree>
    <p:extLst>
      <p:ext uri="{BB962C8B-B14F-4D97-AF65-F5344CB8AC3E}">
        <p14:creationId xmlns:p14="http://schemas.microsoft.com/office/powerpoint/2010/main" val="1303691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This process is very complex because we are pulling from a number of different types of databases, handle very large datasets, encrypt/transfer financial data security and handle dirty data. These challenges make the process prone to errors </a:t>
            </a:r>
          </a:p>
        </p:txBody>
      </p:sp>
    </p:spTree>
    <p:extLst>
      <p:ext uri="{BB962C8B-B14F-4D97-AF65-F5344CB8AC3E}">
        <p14:creationId xmlns:p14="http://schemas.microsoft.com/office/powerpoint/2010/main" val="363188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When transferring this amount of data from a number of different sources with changing conditions, things are likely to go wrong. Unfortunately, errors during data ingestion can cause permanent data loss or corruption which can cause serious problems</a:t>
            </a:r>
          </a:p>
        </p:txBody>
      </p:sp>
    </p:spTree>
    <p:extLst>
      <p:ext uri="{BB962C8B-B14F-4D97-AF65-F5344CB8AC3E}">
        <p14:creationId xmlns:p14="http://schemas.microsoft.com/office/powerpoint/2010/main" val="959065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Every night, there is a person on our team on call for the daily batch ingestion. If something goes wrong, they get woken up in the middle of the night and must figure out what caused the issue/failures to occur.</a:t>
            </a:r>
          </a:p>
        </p:txBody>
      </p:sp>
    </p:spTree>
    <p:extLst>
      <p:ext uri="{BB962C8B-B14F-4D97-AF65-F5344CB8AC3E}">
        <p14:creationId xmlns:p14="http://schemas.microsoft.com/office/powerpoint/2010/main" val="171787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cxnSp>
        <p:nvCxnSpPr>
          <p:cNvPr id="55" name="Shape 55"/>
          <p:cNvCxnSpPr/>
          <p:nvPr/>
        </p:nvCxnSpPr>
        <p:spPr>
          <a:xfrm>
            <a:off x="4278300" y="2751162"/>
            <a:ext cx="587400" cy="0"/>
          </a:xfrm>
          <a:prstGeom prst="straightConnector1">
            <a:avLst/>
          </a:prstGeom>
          <a:noFill/>
          <a:ln w="76200" cap="flat" cmpd="sng">
            <a:solidFill>
              <a:schemeClr val="dk1"/>
            </a:solidFill>
            <a:prstDash val="solid"/>
            <a:round/>
            <a:headEnd type="none" w="med" len="med"/>
            <a:tailEnd type="none" w="med" len="med"/>
          </a:ln>
        </p:spPr>
      </p:cxnSp>
      <p:sp>
        <p:nvSpPr>
          <p:cNvPr id="56" name="Shape 56"/>
          <p:cNvSpPr txBox="1">
            <a:spLocks noGrp="1"/>
          </p:cNvSpPr>
          <p:nvPr>
            <p:ph type="ctrTitle"/>
          </p:nvPr>
        </p:nvSpPr>
        <p:spPr>
          <a:xfrm>
            <a:off x="311700" y="595975"/>
            <a:ext cx="8520600" cy="1957800"/>
          </a:xfrm>
          <a:prstGeom prst="rect">
            <a:avLst/>
          </a:prstGeom>
        </p:spPr>
        <p:txBody>
          <a:bodyPr wrap="square" lIns="91425" tIns="91425" rIns="91425" bIns="91425" anchor="b" anchorCtr="0"/>
          <a:lstStyle>
            <a:lvl1pPr lvl="0" algn="ctr" rtl="0">
              <a:spcBef>
                <a:spcPts val="0"/>
              </a:spcBef>
              <a:buSzPct val="100000"/>
              <a:defRPr sz="5400"/>
            </a:lvl1pPr>
            <a:lvl2pPr lvl="1" algn="ctr" rtl="0">
              <a:spcBef>
                <a:spcPts val="0"/>
              </a:spcBef>
              <a:buSzPct val="100000"/>
              <a:defRPr sz="5400"/>
            </a:lvl2pPr>
            <a:lvl3pPr lvl="2" algn="ctr" rtl="0">
              <a:spcBef>
                <a:spcPts val="0"/>
              </a:spcBef>
              <a:buSzPct val="100000"/>
              <a:defRPr sz="5400"/>
            </a:lvl3pPr>
            <a:lvl4pPr lvl="3" algn="ctr" rtl="0">
              <a:spcBef>
                <a:spcPts val="0"/>
              </a:spcBef>
              <a:buSzPct val="100000"/>
              <a:defRPr sz="5400"/>
            </a:lvl4pPr>
            <a:lvl5pPr lvl="4" algn="ctr" rtl="0">
              <a:spcBef>
                <a:spcPts val="0"/>
              </a:spcBef>
              <a:buSzPct val="100000"/>
              <a:defRPr sz="5400"/>
            </a:lvl5pPr>
            <a:lvl6pPr lvl="5" algn="ctr" rtl="0">
              <a:spcBef>
                <a:spcPts val="0"/>
              </a:spcBef>
              <a:buSzPct val="100000"/>
              <a:defRPr sz="5400"/>
            </a:lvl6pPr>
            <a:lvl7pPr lvl="6" algn="ctr" rtl="0">
              <a:spcBef>
                <a:spcPts val="0"/>
              </a:spcBef>
              <a:buSzPct val="100000"/>
              <a:defRPr sz="5400"/>
            </a:lvl7pPr>
            <a:lvl8pPr lvl="7" algn="ctr" rtl="0">
              <a:spcBef>
                <a:spcPts val="0"/>
              </a:spcBef>
              <a:buSzPct val="100000"/>
              <a:defRPr sz="5400"/>
            </a:lvl8pPr>
            <a:lvl9pPr lvl="8" algn="ctr" rtl="0">
              <a:spcBef>
                <a:spcPts val="0"/>
              </a:spcBef>
              <a:buSzPct val="100000"/>
              <a:defRPr sz="5400"/>
            </a:lvl9pPr>
          </a:lstStyle>
          <a:p>
            <a:endParaRPr/>
          </a:p>
        </p:txBody>
      </p:sp>
      <p:sp>
        <p:nvSpPr>
          <p:cNvPr id="57" name="Shape 57"/>
          <p:cNvSpPr txBox="1">
            <a:spLocks noGrp="1"/>
          </p:cNvSpPr>
          <p:nvPr>
            <p:ph type="subTitle" idx="1"/>
          </p:nvPr>
        </p:nvSpPr>
        <p:spPr>
          <a:xfrm>
            <a:off x="311700" y="3165823"/>
            <a:ext cx="8520600" cy="733500"/>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400"/>
            </a:lvl1pPr>
            <a:lvl2pPr lvl="1" algn="ctr" rtl="0">
              <a:lnSpc>
                <a:spcPct val="100000"/>
              </a:lnSpc>
              <a:spcBef>
                <a:spcPts val="0"/>
              </a:spcBef>
              <a:spcAft>
                <a:spcPts val="0"/>
              </a:spcAft>
              <a:buSzPct val="100000"/>
              <a:buNone/>
              <a:defRPr sz="2400"/>
            </a:lvl2pPr>
            <a:lvl3pPr lvl="2" algn="ctr" rtl="0">
              <a:lnSpc>
                <a:spcPct val="100000"/>
              </a:lnSpc>
              <a:spcBef>
                <a:spcPts val="0"/>
              </a:spcBef>
              <a:spcAft>
                <a:spcPts val="0"/>
              </a:spcAft>
              <a:buSzPct val="100000"/>
              <a:buNone/>
              <a:defRPr sz="2400"/>
            </a:lvl3pPr>
            <a:lvl4pPr lvl="3" algn="ctr" rtl="0">
              <a:lnSpc>
                <a:spcPct val="100000"/>
              </a:lnSpc>
              <a:spcBef>
                <a:spcPts val="0"/>
              </a:spcBef>
              <a:spcAft>
                <a:spcPts val="0"/>
              </a:spcAft>
              <a:buSzPct val="100000"/>
              <a:buNone/>
              <a:defRPr sz="2400"/>
            </a:lvl4pPr>
            <a:lvl5pPr lvl="4" algn="ctr" rtl="0">
              <a:lnSpc>
                <a:spcPct val="100000"/>
              </a:lnSpc>
              <a:spcBef>
                <a:spcPts val="0"/>
              </a:spcBef>
              <a:spcAft>
                <a:spcPts val="0"/>
              </a:spcAft>
              <a:buSzPct val="100000"/>
              <a:buNone/>
              <a:defRPr sz="2400"/>
            </a:lvl5pPr>
            <a:lvl6pPr lvl="5" algn="ctr" rtl="0">
              <a:lnSpc>
                <a:spcPct val="100000"/>
              </a:lnSpc>
              <a:spcBef>
                <a:spcPts val="0"/>
              </a:spcBef>
              <a:spcAft>
                <a:spcPts val="0"/>
              </a:spcAft>
              <a:buSzPct val="100000"/>
              <a:buNone/>
              <a:defRPr sz="2400"/>
            </a:lvl6pPr>
            <a:lvl7pPr lvl="6" algn="ctr" rtl="0">
              <a:lnSpc>
                <a:spcPct val="100000"/>
              </a:lnSpc>
              <a:spcBef>
                <a:spcPts val="0"/>
              </a:spcBef>
              <a:spcAft>
                <a:spcPts val="0"/>
              </a:spcAft>
              <a:buSzPct val="100000"/>
              <a:buNone/>
              <a:defRPr sz="2400"/>
            </a:lvl7pPr>
            <a:lvl8pPr lvl="7" algn="ctr" rtl="0">
              <a:lnSpc>
                <a:spcPct val="100000"/>
              </a:lnSpc>
              <a:spcBef>
                <a:spcPts val="0"/>
              </a:spcBef>
              <a:spcAft>
                <a:spcPts val="0"/>
              </a:spcAft>
              <a:buSzPct val="100000"/>
              <a:buNone/>
              <a:defRPr sz="2400"/>
            </a:lvl8pPr>
            <a:lvl9pPr lvl="8" algn="ctr" rtl="0">
              <a:lnSpc>
                <a:spcPct val="100000"/>
              </a:lnSpc>
              <a:spcBef>
                <a:spcPts val="0"/>
              </a:spcBef>
              <a:spcAft>
                <a:spcPts val="0"/>
              </a:spcAft>
              <a:buSzPct val="100000"/>
              <a:buNone/>
              <a:defRPr sz="2400"/>
            </a:lvl9pPr>
          </a:lstStyle>
          <a:p>
            <a:endParaRPr/>
          </a:p>
        </p:txBody>
      </p:sp>
      <p:sp>
        <p:nvSpPr>
          <p:cNvPr id="58" name="Shape 58"/>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2480550"/>
            <a:ext cx="8114400" cy="2445900"/>
          </a:xfrm>
          <a:prstGeom prst="rect">
            <a:avLst/>
          </a:prstGeom>
        </p:spPr>
        <p:txBody>
          <a:bodyPr wrap="square" lIns="91425" tIns="91425" rIns="91425" bIns="91425" anchor="b" anchorCtr="0"/>
          <a:lstStyle>
            <a:lvl1pPr lvl="0" rtl="0">
              <a:spcBef>
                <a:spcPts val="0"/>
              </a:spcBef>
              <a:buClr>
                <a:schemeClr val="lt1"/>
              </a:buClr>
              <a:buSzPct val="100000"/>
              <a:defRPr sz="6800">
                <a:solidFill>
                  <a:schemeClr val="lt1"/>
                </a:solidFill>
              </a:defRPr>
            </a:lvl1pPr>
            <a:lvl2pPr lvl="1" rtl="0">
              <a:spcBef>
                <a:spcPts val="0"/>
              </a:spcBef>
              <a:buClr>
                <a:schemeClr val="lt1"/>
              </a:buClr>
              <a:buSzPct val="100000"/>
              <a:defRPr sz="6800">
                <a:solidFill>
                  <a:schemeClr val="lt1"/>
                </a:solidFill>
              </a:defRPr>
            </a:lvl2pPr>
            <a:lvl3pPr lvl="2" rtl="0">
              <a:spcBef>
                <a:spcPts val="0"/>
              </a:spcBef>
              <a:buClr>
                <a:schemeClr val="lt1"/>
              </a:buClr>
              <a:buSzPct val="100000"/>
              <a:defRPr sz="6800">
                <a:solidFill>
                  <a:schemeClr val="lt1"/>
                </a:solidFill>
              </a:defRPr>
            </a:lvl3pPr>
            <a:lvl4pPr lvl="3" rtl="0">
              <a:spcBef>
                <a:spcPts val="0"/>
              </a:spcBef>
              <a:buClr>
                <a:schemeClr val="lt1"/>
              </a:buClr>
              <a:buSzPct val="100000"/>
              <a:defRPr sz="6800">
                <a:solidFill>
                  <a:schemeClr val="lt1"/>
                </a:solidFill>
              </a:defRPr>
            </a:lvl4pPr>
            <a:lvl5pPr lvl="4" rtl="0">
              <a:spcBef>
                <a:spcPts val="0"/>
              </a:spcBef>
              <a:buClr>
                <a:schemeClr val="lt1"/>
              </a:buClr>
              <a:buSzPct val="100000"/>
              <a:defRPr sz="6800">
                <a:solidFill>
                  <a:schemeClr val="lt1"/>
                </a:solidFill>
              </a:defRPr>
            </a:lvl5pPr>
            <a:lvl6pPr lvl="5" rtl="0">
              <a:spcBef>
                <a:spcPts val="0"/>
              </a:spcBef>
              <a:buClr>
                <a:schemeClr val="lt1"/>
              </a:buClr>
              <a:buSzPct val="100000"/>
              <a:defRPr sz="6800">
                <a:solidFill>
                  <a:schemeClr val="lt1"/>
                </a:solidFill>
              </a:defRPr>
            </a:lvl6pPr>
            <a:lvl7pPr lvl="6" rtl="0">
              <a:spcBef>
                <a:spcPts val="0"/>
              </a:spcBef>
              <a:buClr>
                <a:schemeClr val="lt1"/>
              </a:buClr>
              <a:buSzPct val="100000"/>
              <a:defRPr sz="6800">
                <a:solidFill>
                  <a:schemeClr val="lt1"/>
                </a:solidFill>
              </a:defRPr>
            </a:lvl7pPr>
            <a:lvl8pPr lvl="7" rtl="0">
              <a:spcBef>
                <a:spcPts val="0"/>
              </a:spcBef>
              <a:buClr>
                <a:schemeClr val="lt1"/>
              </a:buClr>
              <a:buSzPct val="100000"/>
              <a:defRPr sz="6800">
                <a:solidFill>
                  <a:schemeClr val="lt1"/>
                </a:solidFill>
              </a:defRPr>
            </a:lvl8pPr>
            <a:lvl9pPr lvl="8" rtl="0">
              <a:spcBef>
                <a:spcPts val="0"/>
              </a:spcBef>
              <a:buClr>
                <a:schemeClr val="lt1"/>
              </a:buClr>
              <a:buSzPct val="100000"/>
              <a:defRPr sz="6800">
                <a:solidFill>
                  <a:schemeClr val="lt1"/>
                </a:solidFill>
              </a:defRPr>
            </a:lvl9pPr>
          </a:lstStyle>
          <a:p>
            <a:endParaRPr/>
          </a:p>
        </p:txBody>
      </p:sp>
      <p:sp>
        <p:nvSpPr>
          <p:cNvPr id="61" name="Shape 6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4" name="Shape 64"/>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5" name="Shape 6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69" name="Shape 69"/>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0" name="Shape 7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 name="Shape 7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631800"/>
            <a:ext cx="2808000" cy="755700"/>
          </a:xfrm>
          <a:prstGeom prst="rect">
            <a:avLst/>
          </a:prstGeom>
        </p:spPr>
        <p:txBody>
          <a:bodyPr wrap="square"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6" name="Shape 76"/>
          <p:cNvSpPr txBox="1">
            <a:spLocks noGrp="1"/>
          </p:cNvSpPr>
          <p:nvPr>
            <p:ph type="body" idx="1"/>
          </p:nvPr>
        </p:nvSpPr>
        <p:spPr>
          <a:xfrm>
            <a:off x="311700" y="1490875"/>
            <a:ext cx="2808000" cy="30780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7" name="Shape 7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90250" y="526350"/>
            <a:ext cx="5683800" cy="4090800"/>
          </a:xfrm>
          <a:prstGeom prst="rect">
            <a:avLst/>
          </a:prstGeom>
        </p:spPr>
        <p:txBody>
          <a:bodyPr wrap="square"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80" name="Shape 8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1"/>
        <p:cNvGrpSpPr/>
        <p:nvPr/>
      </p:nvGrpSpPr>
      <p:grpSpPr>
        <a:xfrm>
          <a:off x="0" y="0"/>
          <a:ext cx="0" cy="0"/>
          <a:chOff x="0" y="0"/>
          <a:chExt cx="0" cy="0"/>
        </a:xfrm>
      </p:grpSpPr>
      <p:sp>
        <p:nvSpPr>
          <p:cNvPr id="82" name="Shape 82"/>
          <p:cNvSpPr/>
          <p:nvPr/>
        </p:nvSpPr>
        <p:spPr>
          <a:xfrm>
            <a:off x="4572000" y="100"/>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83" name="Shape 8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84" name="Shape 84"/>
          <p:cNvSpPr txBox="1">
            <a:spLocks noGrp="1"/>
          </p:cNvSpPr>
          <p:nvPr>
            <p:ph type="title"/>
          </p:nvPr>
        </p:nvSpPr>
        <p:spPr>
          <a:xfrm>
            <a:off x="265500" y="1375599"/>
            <a:ext cx="4045200" cy="1551900"/>
          </a:xfrm>
          <a:prstGeom prst="rect">
            <a:avLst/>
          </a:prstGeom>
        </p:spPr>
        <p:txBody>
          <a:bodyPr wrap="square" lIns="91425" tIns="91425" rIns="91425" bIns="91425" anchor="b" anchorCtr="0"/>
          <a:lstStyle>
            <a:lvl1pPr lvl="0" algn="ctr" rtl="0">
              <a:spcBef>
                <a:spcPts val="0"/>
              </a:spcBef>
              <a:buSzPct val="100000"/>
              <a:defRPr sz="3800"/>
            </a:lvl1pPr>
            <a:lvl2pPr lvl="1" algn="ctr" rtl="0">
              <a:spcBef>
                <a:spcPts val="0"/>
              </a:spcBef>
              <a:buSzPct val="100000"/>
              <a:defRPr sz="3800"/>
            </a:lvl2pPr>
            <a:lvl3pPr lvl="2" algn="ctr" rtl="0">
              <a:spcBef>
                <a:spcPts val="0"/>
              </a:spcBef>
              <a:buSzPct val="100000"/>
              <a:defRPr sz="3800"/>
            </a:lvl3pPr>
            <a:lvl4pPr lvl="3" algn="ctr" rtl="0">
              <a:spcBef>
                <a:spcPts val="0"/>
              </a:spcBef>
              <a:buSzPct val="100000"/>
              <a:defRPr sz="3800"/>
            </a:lvl4pPr>
            <a:lvl5pPr lvl="4" algn="ctr" rtl="0">
              <a:spcBef>
                <a:spcPts val="0"/>
              </a:spcBef>
              <a:buSzPct val="100000"/>
              <a:defRPr sz="3800"/>
            </a:lvl5pPr>
            <a:lvl6pPr lvl="5" algn="ctr" rtl="0">
              <a:spcBef>
                <a:spcPts val="0"/>
              </a:spcBef>
              <a:buSzPct val="100000"/>
              <a:defRPr sz="3800"/>
            </a:lvl6pPr>
            <a:lvl7pPr lvl="6" algn="ctr" rtl="0">
              <a:spcBef>
                <a:spcPts val="0"/>
              </a:spcBef>
              <a:buSzPct val="100000"/>
              <a:defRPr sz="3800"/>
            </a:lvl7pPr>
            <a:lvl8pPr lvl="7" algn="ctr" rtl="0">
              <a:spcBef>
                <a:spcPts val="0"/>
              </a:spcBef>
              <a:buSzPct val="100000"/>
              <a:defRPr sz="3800"/>
            </a:lvl8pPr>
            <a:lvl9pPr lvl="8" algn="ctr" rtl="0">
              <a:spcBef>
                <a:spcPts val="0"/>
              </a:spcBef>
              <a:buSzPct val="100000"/>
              <a:defRPr sz="3800"/>
            </a:lvl9pPr>
          </a:lstStyle>
          <a:p>
            <a:endParaRPr/>
          </a:p>
        </p:txBody>
      </p:sp>
      <p:sp>
        <p:nvSpPr>
          <p:cNvPr id="85" name="Shape 85"/>
          <p:cNvSpPr txBox="1">
            <a:spLocks noGrp="1"/>
          </p:cNvSpPr>
          <p:nvPr>
            <p:ph type="subTitle" idx="1"/>
          </p:nvPr>
        </p:nvSpPr>
        <p:spPr>
          <a:xfrm>
            <a:off x="265500" y="2981125"/>
            <a:ext cx="4045200" cy="1345499"/>
          </a:xfrm>
          <a:prstGeom prst="rect">
            <a:avLst/>
          </a:prstGeom>
        </p:spPr>
        <p:txBody>
          <a:bodyPr wrap="square" lIns="91425" tIns="91425" rIns="91425" bIns="91425" anchor="t" anchorCtr="0"/>
          <a:lstStyle>
            <a:lvl1pPr lvl="0" algn="ctr" rtl="0">
              <a:lnSpc>
                <a:spcPct val="100000"/>
              </a:lnSpc>
              <a:spcBef>
                <a:spcPts val="0"/>
              </a:spcBef>
              <a:spcAft>
                <a:spcPts val="0"/>
              </a:spcAft>
              <a:buNone/>
              <a:defRPr/>
            </a:lvl1pPr>
            <a:lvl2pPr lvl="1" algn="ctr" rtl="0">
              <a:lnSpc>
                <a:spcPct val="100000"/>
              </a:lnSpc>
              <a:spcBef>
                <a:spcPts val="0"/>
              </a:spcBef>
              <a:spcAft>
                <a:spcPts val="0"/>
              </a:spcAft>
              <a:buSzPct val="100000"/>
              <a:buNone/>
              <a:defRPr sz="1800"/>
            </a:lvl2pPr>
            <a:lvl3pPr lvl="2" algn="ctr" rtl="0">
              <a:lnSpc>
                <a:spcPct val="100000"/>
              </a:lnSpc>
              <a:spcBef>
                <a:spcPts val="0"/>
              </a:spcBef>
              <a:spcAft>
                <a:spcPts val="0"/>
              </a:spcAft>
              <a:buSzPct val="100000"/>
              <a:buNone/>
              <a:defRPr sz="1800"/>
            </a:lvl3pPr>
            <a:lvl4pPr lvl="3" algn="ctr" rtl="0">
              <a:lnSpc>
                <a:spcPct val="100000"/>
              </a:lnSpc>
              <a:spcBef>
                <a:spcPts val="0"/>
              </a:spcBef>
              <a:spcAft>
                <a:spcPts val="0"/>
              </a:spcAft>
              <a:buSzPct val="100000"/>
              <a:buNone/>
              <a:defRPr sz="1800"/>
            </a:lvl4pPr>
            <a:lvl5pPr lvl="4" algn="ctr" rtl="0">
              <a:lnSpc>
                <a:spcPct val="100000"/>
              </a:lnSpc>
              <a:spcBef>
                <a:spcPts val="0"/>
              </a:spcBef>
              <a:spcAft>
                <a:spcPts val="0"/>
              </a:spcAft>
              <a:buSzPct val="100000"/>
              <a:buNone/>
              <a:defRPr sz="1800"/>
            </a:lvl5pPr>
            <a:lvl6pPr lvl="5" algn="ctr" rtl="0">
              <a:lnSpc>
                <a:spcPct val="100000"/>
              </a:lnSpc>
              <a:spcBef>
                <a:spcPts val="0"/>
              </a:spcBef>
              <a:spcAft>
                <a:spcPts val="0"/>
              </a:spcAft>
              <a:buSzPct val="100000"/>
              <a:buNone/>
              <a:defRPr sz="1800"/>
            </a:lvl6pPr>
            <a:lvl7pPr lvl="6" algn="ctr" rtl="0">
              <a:lnSpc>
                <a:spcPct val="100000"/>
              </a:lnSpc>
              <a:spcBef>
                <a:spcPts val="0"/>
              </a:spcBef>
              <a:spcAft>
                <a:spcPts val="0"/>
              </a:spcAft>
              <a:buSzPct val="100000"/>
              <a:buNone/>
              <a:defRPr sz="1800"/>
            </a:lvl7pPr>
            <a:lvl8pPr lvl="7" algn="ctr" rtl="0">
              <a:lnSpc>
                <a:spcPct val="100000"/>
              </a:lnSpc>
              <a:spcBef>
                <a:spcPts val="0"/>
              </a:spcBef>
              <a:spcAft>
                <a:spcPts val="0"/>
              </a:spcAft>
              <a:buSzPct val="100000"/>
              <a:buNone/>
              <a:defRPr sz="1800"/>
            </a:lvl8pPr>
            <a:lvl9pPr lvl="8" algn="ctr" rtl="0">
              <a:lnSpc>
                <a:spcPct val="100000"/>
              </a:lnSpc>
              <a:spcBef>
                <a:spcPts val="0"/>
              </a:spcBef>
              <a:spcAft>
                <a:spcPts val="0"/>
              </a:spcAft>
              <a:buSzPct val="100000"/>
              <a:buNone/>
              <a:defRPr sz="1800"/>
            </a:lvl9pPr>
          </a:lstStyle>
          <a:p>
            <a:endParaRPr/>
          </a:p>
        </p:txBody>
      </p:sp>
      <p:sp>
        <p:nvSpPr>
          <p:cNvPr id="86" name="Shape 86"/>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87" name="Shape 8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319500" y="4233725"/>
            <a:ext cx="5998800" cy="598800"/>
          </a:xfrm>
          <a:prstGeom prst="rect">
            <a:avLst/>
          </a:prstGeom>
        </p:spPr>
        <p:txBody>
          <a:bodyPr wrap="square" lIns="91425" tIns="91425" rIns="91425" bIns="91425" anchor="ctr" anchorCtr="0"/>
          <a:lstStyle>
            <a:lvl1pPr lvl="0" rt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a:endParaRPr/>
          </a:p>
        </p:txBody>
      </p:sp>
      <p:sp>
        <p:nvSpPr>
          <p:cNvPr id="90" name="Shape 9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1167925"/>
            <a:ext cx="8520600" cy="1980000"/>
          </a:xfrm>
          <a:prstGeom prst="rect">
            <a:avLst/>
          </a:prstGeom>
        </p:spPr>
        <p:txBody>
          <a:bodyPr wrap="square" lIns="91425" tIns="91425" rIns="91425" bIns="91425" anchor="ctr" anchorCtr="0"/>
          <a:lstStyle>
            <a:lvl1pPr lvl="0" algn="ctr" rtl="0">
              <a:spcBef>
                <a:spcPts val="0"/>
              </a:spcBef>
              <a:buClr>
                <a:schemeClr val="dk1"/>
              </a:buClr>
              <a:buSzPct val="100000"/>
              <a:defRPr sz="11000">
                <a:solidFill>
                  <a:schemeClr val="dk1"/>
                </a:solidFill>
              </a:defRPr>
            </a:lvl1pPr>
            <a:lvl2pPr lvl="1" algn="ctr" rtl="0">
              <a:spcBef>
                <a:spcPts val="0"/>
              </a:spcBef>
              <a:buClr>
                <a:schemeClr val="dk1"/>
              </a:buClr>
              <a:buSzPct val="100000"/>
              <a:defRPr sz="11000">
                <a:solidFill>
                  <a:schemeClr val="dk1"/>
                </a:solidFill>
              </a:defRPr>
            </a:lvl2pPr>
            <a:lvl3pPr lvl="2" algn="ctr" rtl="0">
              <a:spcBef>
                <a:spcPts val="0"/>
              </a:spcBef>
              <a:buClr>
                <a:schemeClr val="dk1"/>
              </a:buClr>
              <a:buSzPct val="100000"/>
              <a:defRPr sz="11000">
                <a:solidFill>
                  <a:schemeClr val="dk1"/>
                </a:solidFill>
              </a:defRPr>
            </a:lvl3pPr>
            <a:lvl4pPr lvl="3" algn="ctr" rtl="0">
              <a:spcBef>
                <a:spcPts val="0"/>
              </a:spcBef>
              <a:buClr>
                <a:schemeClr val="dk1"/>
              </a:buClr>
              <a:buSzPct val="100000"/>
              <a:defRPr sz="11000">
                <a:solidFill>
                  <a:schemeClr val="dk1"/>
                </a:solidFill>
              </a:defRPr>
            </a:lvl4pPr>
            <a:lvl5pPr lvl="4" algn="ctr" rtl="0">
              <a:spcBef>
                <a:spcPts val="0"/>
              </a:spcBef>
              <a:buClr>
                <a:schemeClr val="dk1"/>
              </a:buClr>
              <a:buSzPct val="100000"/>
              <a:defRPr sz="11000">
                <a:solidFill>
                  <a:schemeClr val="dk1"/>
                </a:solidFill>
              </a:defRPr>
            </a:lvl5pPr>
            <a:lvl6pPr lvl="5" algn="ctr" rtl="0">
              <a:spcBef>
                <a:spcPts val="0"/>
              </a:spcBef>
              <a:buClr>
                <a:schemeClr val="dk1"/>
              </a:buClr>
              <a:buSzPct val="100000"/>
              <a:defRPr sz="11000">
                <a:solidFill>
                  <a:schemeClr val="dk1"/>
                </a:solidFill>
              </a:defRPr>
            </a:lvl6pPr>
            <a:lvl7pPr lvl="6" algn="ctr" rtl="0">
              <a:spcBef>
                <a:spcPts val="0"/>
              </a:spcBef>
              <a:buClr>
                <a:schemeClr val="dk1"/>
              </a:buClr>
              <a:buSzPct val="100000"/>
              <a:defRPr sz="11000">
                <a:solidFill>
                  <a:schemeClr val="dk1"/>
                </a:solidFill>
              </a:defRPr>
            </a:lvl7pPr>
            <a:lvl8pPr lvl="7" algn="ctr" rtl="0">
              <a:spcBef>
                <a:spcPts val="0"/>
              </a:spcBef>
              <a:buClr>
                <a:schemeClr val="dk1"/>
              </a:buClr>
              <a:buSzPct val="100000"/>
              <a:defRPr sz="11000">
                <a:solidFill>
                  <a:schemeClr val="dk1"/>
                </a:solidFill>
              </a:defRPr>
            </a:lvl8pPr>
            <a:lvl9pPr lvl="8" algn="ctr" rtl="0">
              <a:spcBef>
                <a:spcPts val="0"/>
              </a:spcBef>
              <a:buClr>
                <a:schemeClr val="dk1"/>
              </a:buClr>
              <a:buSzPct val="100000"/>
              <a:defRPr sz="11000">
                <a:solidFill>
                  <a:schemeClr val="dk1"/>
                </a:solidFill>
              </a:defRPr>
            </a:lvl9pPr>
          </a:lstStyle>
          <a:p>
            <a:endParaRPr/>
          </a:p>
        </p:txBody>
      </p:sp>
      <p:sp>
        <p:nvSpPr>
          <p:cNvPr id="93" name="Shape 93"/>
          <p:cNvSpPr txBox="1">
            <a:spLocks noGrp="1"/>
          </p:cNvSpPr>
          <p:nvPr>
            <p:ph type="body" idx="1"/>
          </p:nvPr>
        </p:nvSpPr>
        <p:spPr>
          <a:xfrm>
            <a:off x="311700" y="3224250"/>
            <a:ext cx="8520600" cy="1071600"/>
          </a:xfrm>
          <a:prstGeom prst="rect">
            <a:avLst/>
          </a:prstGeom>
        </p:spPr>
        <p:txBody>
          <a:bodyPr wrap="square"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4" name="Shape 9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rt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Font typeface="Proxima Nova"/>
              <a:buChar char="●"/>
              <a:defRPr sz="1800">
                <a:solidFill>
                  <a:schemeClr val="dk2"/>
                </a:solidFill>
                <a:latin typeface="Proxima Nova"/>
                <a:ea typeface="Proxima Nova"/>
                <a:cs typeface="Proxima Nova"/>
                <a:sym typeface="Proxima Nova"/>
              </a:defRPr>
            </a:lvl1pPr>
            <a:lvl2pPr lvl="1"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2pPr>
            <a:lvl3pPr lvl="2"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3pPr>
            <a:lvl4pPr lvl="3"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4pPr>
            <a:lvl5pPr lvl="4"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5pPr>
            <a:lvl6pPr lvl="5"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6pPr>
            <a:lvl7pPr lvl="6"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7pPr>
            <a:lvl8pPr lvl="7"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8pPr>
            <a:lvl9pPr lvl="8" rtl="0">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Shape 101"/>
          <p:cNvPicPr preferRelativeResize="0"/>
          <p:nvPr/>
        </p:nvPicPr>
        <p:blipFill>
          <a:blip r:embed="rId3">
            <a:alphaModFix/>
          </a:blip>
          <a:stretch>
            <a:fillRect/>
          </a:stretch>
        </p:blipFill>
        <p:spPr>
          <a:xfrm>
            <a:off x="0" y="-394369"/>
            <a:ext cx="9143998" cy="6094805"/>
          </a:xfrm>
          <a:prstGeom prst="rect">
            <a:avLst/>
          </a:prstGeom>
          <a:noFill/>
          <a:ln>
            <a:noFill/>
          </a:ln>
        </p:spPr>
      </p:pic>
      <p:sp>
        <p:nvSpPr>
          <p:cNvPr id="102" name="Shape 102"/>
          <p:cNvSpPr txBox="1">
            <a:spLocks noGrp="1"/>
          </p:cNvSpPr>
          <p:nvPr>
            <p:ph type="ctrTitle"/>
          </p:nvPr>
        </p:nvSpPr>
        <p:spPr>
          <a:xfrm>
            <a:off x="311700" y="595975"/>
            <a:ext cx="8520600" cy="1957800"/>
          </a:xfrm>
          <a:prstGeom prst="rect">
            <a:avLst/>
          </a:prstGeom>
        </p:spPr>
        <p:txBody>
          <a:bodyPr wrap="square" lIns="91425" tIns="91425" rIns="91425" bIns="91425" anchor="b" anchorCtr="0">
            <a:noAutofit/>
          </a:bodyPr>
          <a:lstStyle/>
          <a:p>
            <a:pPr lvl="0" rtl="0">
              <a:spcBef>
                <a:spcPts val="0"/>
              </a:spcBef>
              <a:buNone/>
            </a:pPr>
            <a:r>
              <a:rPr lang="en">
                <a:solidFill>
                  <a:srgbClr val="FFFFFF"/>
                </a:solidFill>
              </a:rPr>
              <a:t>Lumberjack</a:t>
            </a:r>
          </a:p>
        </p:txBody>
      </p:sp>
      <p:sp>
        <p:nvSpPr>
          <p:cNvPr id="103" name="Shape 103"/>
          <p:cNvSpPr txBox="1">
            <a:spLocks noGrp="1"/>
          </p:cNvSpPr>
          <p:nvPr>
            <p:ph type="subTitle" idx="1"/>
          </p:nvPr>
        </p:nvSpPr>
        <p:spPr>
          <a:xfrm>
            <a:off x="311700" y="3165823"/>
            <a:ext cx="8520600" cy="733500"/>
          </a:xfrm>
          <a:prstGeom prst="rect">
            <a:avLst/>
          </a:prstGeom>
        </p:spPr>
        <p:txBody>
          <a:bodyPr wrap="square" lIns="91425" tIns="91425" rIns="91425" bIns="91425" anchor="t" anchorCtr="0">
            <a:noAutofit/>
          </a:bodyPr>
          <a:lstStyle/>
          <a:p>
            <a:pPr lvl="0" rtl="0">
              <a:spcBef>
                <a:spcPts val="0"/>
              </a:spcBef>
              <a:buNone/>
            </a:pPr>
            <a:r>
              <a:rPr lang="en" dirty="0">
                <a:solidFill>
                  <a:srgbClr val="FFFFFF"/>
                </a:solidFill>
              </a:rPr>
              <a:t>Christine </a:t>
            </a:r>
            <a:r>
              <a:rPr lang="en" dirty="0" smtClean="0">
                <a:solidFill>
                  <a:srgbClr val="FFFFFF"/>
                </a:solidFill>
              </a:rPr>
              <a:t>Chen</a:t>
            </a:r>
            <a:endParaRPr lang="en"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endParaRPr/>
          </a:p>
        </p:txBody>
      </p:sp>
      <p:sp>
        <p:nvSpPr>
          <p:cNvPr id="197" name="Shape 197"/>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None/>
            </a:pPr>
            <a:endParaRPr/>
          </a:p>
        </p:txBody>
      </p:sp>
      <p:pic>
        <p:nvPicPr>
          <p:cNvPr id="198" name="Shape 198"/>
          <p:cNvPicPr preferRelativeResize="0"/>
          <p:nvPr/>
        </p:nvPicPr>
        <p:blipFill>
          <a:blip r:embed="rId3">
            <a:alphaModFix/>
          </a:blip>
          <a:stretch>
            <a:fillRect/>
          </a:stretch>
        </p:blipFill>
        <p:spPr>
          <a:xfrm>
            <a:off x="89255" y="0"/>
            <a:ext cx="8965486" cy="51434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2480550"/>
            <a:ext cx="8114400" cy="2445900"/>
          </a:xfrm>
          <a:prstGeom prst="rect">
            <a:avLst/>
          </a:prstGeom>
        </p:spPr>
        <p:txBody>
          <a:bodyPr wrap="square" lIns="91425" tIns="91425" rIns="91425" bIns="91425" anchor="b" anchorCtr="0">
            <a:noAutofit/>
          </a:bodyPr>
          <a:lstStyle/>
          <a:p>
            <a:pPr lvl="0" rtl="0">
              <a:spcBef>
                <a:spcPts val="0"/>
              </a:spcBef>
              <a:buNone/>
            </a:pPr>
            <a:r>
              <a:rPr lang="en"/>
              <a:t>The Solution: Lumberjack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solidFill>
                  <a:srgbClr val="3C78D8"/>
                </a:solidFill>
              </a:rPr>
              <a:t>Algorithm</a:t>
            </a:r>
          </a:p>
        </p:txBody>
      </p:sp>
      <p:pic>
        <p:nvPicPr>
          <p:cNvPr id="209" name="Shape 209"/>
          <p:cNvPicPr preferRelativeResize="0"/>
          <p:nvPr/>
        </p:nvPicPr>
        <p:blipFill>
          <a:blip r:embed="rId3">
            <a:alphaModFix/>
          </a:blip>
          <a:stretch>
            <a:fillRect/>
          </a:stretch>
        </p:blipFill>
        <p:spPr>
          <a:xfrm>
            <a:off x="2624125" y="631050"/>
            <a:ext cx="3895725" cy="4324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solidFill>
                  <a:srgbClr val="3C78D8"/>
                </a:solidFill>
              </a:rPr>
              <a:t>UI/Database</a:t>
            </a:r>
          </a:p>
        </p:txBody>
      </p:sp>
      <p:pic>
        <p:nvPicPr>
          <p:cNvPr id="215" name="Shape 215"/>
          <p:cNvPicPr preferRelativeResize="0"/>
          <p:nvPr/>
        </p:nvPicPr>
        <p:blipFill>
          <a:blip r:embed="rId3">
            <a:alphaModFix/>
          </a:blip>
          <a:stretch>
            <a:fillRect/>
          </a:stretch>
        </p:blipFill>
        <p:spPr>
          <a:xfrm>
            <a:off x="3142626" y="1748000"/>
            <a:ext cx="2624899" cy="2624899"/>
          </a:xfrm>
          <a:prstGeom prst="rect">
            <a:avLst/>
          </a:prstGeom>
          <a:noFill/>
          <a:ln>
            <a:noFill/>
          </a:ln>
        </p:spPr>
      </p:pic>
      <p:cxnSp>
        <p:nvCxnSpPr>
          <p:cNvPr id="216" name="Shape 216"/>
          <p:cNvCxnSpPr/>
          <p:nvPr/>
        </p:nvCxnSpPr>
        <p:spPr>
          <a:xfrm>
            <a:off x="2098775" y="3060450"/>
            <a:ext cx="780300" cy="0"/>
          </a:xfrm>
          <a:prstGeom prst="straightConnector1">
            <a:avLst/>
          </a:prstGeom>
          <a:noFill/>
          <a:ln w="9525" cap="flat" cmpd="sng">
            <a:solidFill>
              <a:schemeClr val="dk2"/>
            </a:solidFill>
            <a:prstDash val="solid"/>
            <a:round/>
            <a:headEnd type="none" w="lg" len="lg"/>
            <a:tailEnd type="triangle" w="lg" len="lg"/>
          </a:ln>
        </p:spPr>
      </p:cxnSp>
      <p:pic>
        <p:nvPicPr>
          <p:cNvPr id="217" name="Shape 217"/>
          <p:cNvPicPr preferRelativeResize="0"/>
          <p:nvPr/>
        </p:nvPicPr>
        <p:blipFill>
          <a:blip r:embed="rId4">
            <a:alphaModFix/>
          </a:blip>
          <a:stretch>
            <a:fillRect/>
          </a:stretch>
        </p:blipFill>
        <p:spPr>
          <a:xfrm>
            <a:off x="373472" y="2617949"/>
            <a:ext cx="1542625" cy="885000"/>
          </a:xfrm>
          <a:prstGeom prst="rect">
            <a:avLst/>
          </a:prstGeom>
          <a:noFill/>
          <a:ln>
            <a:noFill/>
          </a:ln>
        </p:spPr>
      </p:pic>
      <p:cxnSp>
        <p:nvCxnSpPr>
          <p:cNvPr id="218" name="Shape 218"/>
          <p:cNvCxnSpPr/>
          <p:nvPr/>
        </p:nvCxnSpPr>
        <p:spPr>
          <a:xfrm>
            <a:off x="6024050" y="3060450"/>
            <a:ext cx="780300" cy="0"/>
          </a:xfrm>
          <a:prstGeom prst="straightConnector1">
            <a:avLst/>
          </a:prstGeom>
          <a:noFill/>
          <a:ln w="9525" cap="flat" cmpd="sng">
            <a:solidFill>
              <a:schemeClr val="dk2"/>
            </a:solidFill>
            <a:prstDash val="solid"/>
            <a:round/>
            <a:headEnd type="none" w="lg" len="lg"/>
            <a:tailEnd type="triangle" w="lg" len="lg"/>
          </a:ln>
        </p:spPr>
      </p:cxnSp>
      <p:pic>
        <p:nvPicPr>
          <p:cNvPr id="219" name="Shape 219" descr="Screen Shot 2017-08-07 at 11.33.40 AM.png"/>
          <p:cNvPicPr preferRelativeResize="0"/>
          <p:nvPr/>
        </p:nvPicPr>
        <p:blipFill>
          <a:blip r:embed="rId5">
            <a:alphaModFix/>
          </a:blip>
          <a:stretch>
            <a:fillRect/>
          </a:stretch>
        </p:blipFill>
        <p:spPr>
          <a:xfrm>
            <a:off x="6909625" y="2305770"/>
            <a:ext cx="1922676" cy="15447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2480550"/>
            <a:ext cx="8114400" cy="2445900"/>
          </a:xfrm>
          <a:prstGeom prst="rect">
            <a:avLst/>
          </a:prstGeom>
        </p:spPr>
        <p:txBody>
          <a:bodyPr wrap="square" lIns="91425" tIns="91425" rIns="91425" bIns="91425" anchor="b" anchorCtr="0">
            <a:noAutofit/>
          </a:bodyPr>
          <a:lstStyle/>
          <a:p>
            <a:pPr lvl="0" rtl="0">
              <a:spcBef>
                <a:spcPts val="0"/>
              </a:spcBef>
              <a:buNone/>
            </a:pPr>
            <a:r>
              <a:rPr lang="en-US" dirty="0" smtClean="0"/>
              <a:t>Application Page</a:t>
            </a:r>
            <a:endParaRPr lang="en" dirty="0"/>
          </a:p>
        </p:txBody>
      </p:sp>
    </p:spTree>
    <p:extLst>
      <p:ext uri="{BB962C8B-B14F-4D97-AF65-F5344CB8AC3E}">
        <p14:creationId xmlns:p14="http://schemas.microsoft.com/office/powerpoint/2010/main" val="394441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705118"/>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57" b="13238"/>
          <a:stretch/>
        </p:blipFill>
        <p:spPr>
          <a:xfrm>
            <a:off x="786063" y="3768196"/>
            <a:ext cx="7708231" cy="1371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0"/>
            <a:ext cx="9055564" cy="5143500"/>
          </a:xfrm>
          <a:prstGeom prst="rect">
            <a:avLst/>
          </a:prstGeom>
        </p:spPr>
      </p:pic>
    </p:spTree>
    <p:extLst>
      <p:ext uri="{BB962C8B-B14F-4D97-AF65-F5344CB8AC3E}">
        <p14:creationId xmlns:p14="http://schemas.microsoft.com/office/powerpoint/2010/main" val="2137846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
            <a:ext cx="9144000" cy="5007970"/>
          </a:xfrm>
          <a:prstGeom prst="rect">
            <a:avLst/>
          </a:prstGeom>
        </p:spPr>
      </p:pic>
    </p:spTree>
    <p:extLst>
      <p:ext uri="{BB962C8B-B14F-4D97-AF65-F5344CB8AC3E}">
        <p14:creationId xmlns:p14="http://schemas.microsoft.com/office/powerpoint/2010/main" val="546799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2480550"/>
            <a:ext cx="8114400" cy="2445900"/>
          </a:xfrm>
          <a:prstGeom prst="rect">
            <a:avLst/>
          </a:prstGeom>
        </p:spPr>
        <p:txBody>
          <a:bodyPr wrap="square" lIns="91425" tIns="91425" rIns="91425" bIns="91425" anchor="b" anchorCtr="0">
            <a:noAutofit/>
          </a:bodyPr>
          <a:lstStyle/>
          <a:p>
            <a:pPr lvl="0" rtl="0">
              <a:spcBef>
                <a:spcPts val="0"/>
              </a:spcBef>
              <a:buNone/>
            </a:pPr>
            <a:r>
              <a:rPr lang="en-US" dirty="0" smtClean="0"/>
              <a:t>Workflow Page</a:t>
            </a:r>
            <a:endParaRPr lang="en" dirty="0"/>
          </a:p>
        </p:txBody>
      </p:sp>
    </p:spTree>
    <p:extLst>
      <p:ext uri="{BB962C8B-B14F-4D97-AF65-F5344CB8AC3E}">
        <p14:creationId xmlns:p14="http://schemas.microsoft.com/office/powerpoint/2010/main" val="161787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0"/>
            <a:ext cx="7353006" cy="5143500"/>
          </a:xfrm>
          <a:prstGeom prst="rect">
            <a:avLst/>
          </a:prstGeom>
        </p:spPr>
      </p:pic>
    </p:spTree>
    <p:extLst>
      <p:ext uri="{BB962C8B-B14F-4D97-AF65-F5344CB8AC3E}">
        <p14:creationId xmlns:p14="http://schemas.microsoft.com/office/powerpoint/2010/main" val="1279578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90250" y="526350"/>
            <a:ext cx="5683800" cy="4090800"/>
          </a:xfrm>
          <a:prstGeom prst="rect">
            <a:avLst/>
          </a:prstGeom>
        </p:spPr>
        <p:txBody>
          <a:bodyPr wrap="square" lIns="91425" tIns="91425" rIns="91425" bIns="91425" anchor="ctr" anchorCtr="0">
            <a:noAutofit/>
          </a:bodyPr>
          <a:lstStyle/>
          <a:p>
            <a:pPr lvl="0" rtl="0">
              <a:spcBef>
                <a:spcPts val="0"/>
              </a:spcBef>
              <a:buNone/>
            </a:pPr>
            <a:r>
              <a:rPr lang="en"/>
              <a:t>Christine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8381182" cy="5143500"/>
          </a:xfrm>
          <a:prstGeom prst="rect">
            <a:avLst/>
          </a:prstGeom>
        </p:spPr>
      </p:pic>
    </p:spTree>
    <p:extLst>
      <p:ext uri="{BB962C8B-B14F-4D97-AF65-F5344CB8AC3E}">
        <p14:creationId xmlns:p14="http://schemas.microsoft.com/office/powerpoint/2010/main" val="415817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11700" y="2480550"/>
            <a:ext cx="8114400" cy="2445900"/>
          </a:xfrm>
          <a:prstGeom prst="rect">
            <a:avLst/>
          </a:prstGeom>
        </p:spPr>
        <p:txBody>
          <a:bodyPr wrap="square" lIns="91425" tIns="91425" rIns="91425" bIns="91425" anchor="b" anchorCtr="0">
            <a:noAutofit/>
          </a:bodyPr>
          <a:lstStyle/>
          <a:p>
            <a:pPr lvl="0" rtl="0">
              <a:spcBef>
                <a:spcPts val="0"/>
              </a:spcBef>
              <a:buNone/>
            </a:pPr>
            <a:r>
              <a:rPr lang="en">
                <a:solidFill>
                  <a:srgbClr val="FFFFFF"/>
                </a:solidFill>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90250" y="526350"/>
            <a:ext cx="5683800" cy="4090800"/>
          </a:xfrm>
          <a:prstGeom prst="rect">
            <a:avLst/>
          </a:prstGeom>
        </p:spPr>
        <p:txBody>
          <a:bodyPr wrap="square" lIns="91425" tIns="91425" rIns="91425" bIns="91425" anchor="ctr" anchorCtr="0">
            <a:noAutofit/>
          </a:bodyPr>
          <a:lstStyle/>
          <a:p>
            <a:pPr lvl="0" rtl="0">
              <a:spcBef>
                <a:spcPts val="0"/>
              </a:spcBef>
              <a:buNone/>
            </a:pPr>
            <a:r>
              <a:rPr lang="en-US" dirty="0" smtClean="0"/>
              <a:t>The</a:t>
            </a:r>
            <a:r>
              <a:rPr lang="en" dirty="0" smtClean="0"/>
              <a:t> </a:t>
            </a:r>
            <a:r>
              <a:rPr lang="en" dirty="0"/>
              <a:t>team: Kobayashi </a:t>
            </a:r>
          </a:p>
        </p:txBody>
      </p:sp>
      <p:pic>
        <p:nvPicPr>
          <p:cNvPr id="119" name="Shape 119"/>
          <p:cNvPicPr preferRelativeResize="0"/>
          <p:nvPr/>
        </p:nvPicPr>
        <p:blipFill>
          <a:blip r:embed="rId3">
            <a:alphaModFix/>
          </a:blip>
          <a:stretch>
            <a:fillRect/>
          </a:stretch>
        </p:blipFill>
        <p:spPr>
          <a:xfrm>
            <a:off x="5892182" y="2103237"/>
            <a:ext cx="937025" cy="937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t>Additional Kobayashi Info	</a:t>
            </a:r>
          </a:p>
        </p:txBody>
      </p:sp>
      <p:sp>
        <p:nvSpPr>
          <p:cNvPr id="125" name="Shape 125"/>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spcBef>
                <a:spcPts val="0"/>
              </a:spcBef>
              <a:buNone/>
            </a:pPr>
            <a:endParaRPr/>
          </a:p>
        </p:txBody>
      </p:sp>
      <p:pic>
        <p:nvPicPr>
          <p:cNvPr id="126" name="Shape 126" descr="data.jpg"/>
          <p:cNvPicPr preferRelativeResize="0"/>
          <p:nvPr/>
        </p:nvPicPr>
        <p:blipFill>
          <a:blip r:embed="rId3">
            <a:alphaModFix/>
          </a:blip>
          <a:stretch>
            <a:fillRect/>
          </a:stretch>
        </p:blipFill>
        <p:spPr>
          <a:xfrm>
            <a:off x="0" y="0"/>
            <a:ext cx="9148808"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a:solidFill>
                  <a:srgbClr val="6AA84F"/>
                </a:solidFill>
              </a:rPr>
              <a:t>Data Ingestion Process Overview (Part 1)</a:t>
            </a:r>
          </a:p>
        </p:txBody>
      </p:sp>
      <p:sp>
        <p:nvSpPr>
          <p:cNvPr id="132" name="Shape 132"/>
          <p:cNvSpPr/>
          <p:nvPr/>
        </p:nvSpPr>
        <p:spPr>
          <a:xfrm>
            <a:off x="1505725" y="2221375"/>
            <a:ext cx="1737900" cy="1009200"/>
          </a:xfrm>
          <a:prstGeom prst="roundRect">
            <a:avLst>
              <a:gd name="adj" fmla="val 16667"/>
            </a:avLst>
          </a:prstGeom>
          <a:solidFill>
            <a:srgbClr val="B6D7A8"/>
          </a:solidFill>
          <a:ln>
            <a:noFill/>
          </a:ln>
        </p:spPr>
        <p:txBody>
          <a:bodyPr wrap="square" lIns="91425" tIns="91425" rIns="91425" bIns="91425" anchor="ctr" anchorCtr="0">
            <a:noAutofit/>
          </a:bodyPr>
          <a:lstStyle/>
          <a:p>
            <a:pPr lvl="0">
              <a:spcBef>
                <a:spcPts val="0"/>
              </a:spcBef>
              <a:buNone/>
            </a:pPr>
            <a:endParaRPr/>
          </a:p>
        </p:txBody>
      </p:sp>
      <p:sp>
        <p:nvSpPr>
          <p:cNvPr id="133" name="Shape 133"/>
          <p:cNvSpPr/>
          <p:nvPr/>
        </p:nvSpPr>
        <p:spPr>
          <a:xfrm>
            <a:off x="5547300" y="2221375"/>
            <a:ext cx="1737900" cy="1009200"/>
          </a:xfrm>
          <a:prstGeom prst="roundRect">
            <a:avLst>
              <a:gd name="adj" fmla="val 16667"/>
            </a:avLst>
          </a:prstGeom>
          <a:solidFill>
            <a:srgbClr val="93C47D"/>
          </a:solidFill>
          <a:ln>
            <a:noFill/>
          </a:ln>
        </p:spPr>
        <p:txBody>
          <a:bodyPr wrap="square" lIns="91425" tIns="91425" rIns="91425" bIns="91425" anchor="ctr" anchorCtr="0">
            <a:noAutofit/>
          </a:bodyPr>
          <a:lstStyle/>
          <a:p>
            <a:pPr lvl="0">
              <a:spcBef>
                <a:spcPts val="0"/>
              </a:spcBef>
              <a:buNone/>
            </a:pPr>
            <a:endParaRPr/>
          </a:p>
        </p:txBody>
      </p:sp>
      <p:sp>
        <p:nvSpPr>
          <p:cNvPr id="134" name="Shape 134"/>
          <p:cNvSpPr txBox="1"/>
          <p:nvPr/>
        </p:nvSpPr>
        <p:spPr>
          <a:xfrm>
            <a:off x="2006725" y="2550775"/>
            <a:ext cx="735900" cy="350400"/>
          </a:xfrm>
          <a:prstGeom prst="rect">
            <a:avLst/>
          </a:prstGeom>
          <a:noFill/>
          <a:ln>
            <a:noFill/>
          </a:ln>
        </p:spPr>
        <p:txBody>
          <a:bodyPr wrap="square" lIns="91425" tIns="91425" rIns="91425" bIns="91425" anchor="t" anchorCtr="0">
            <a:noAutofit/>
          </a:bodyPr>
          <a:lstStyle/>
          <a:p>
            <a:pPr lvl="0" rtl="0">
              <a:spcBef>
                <a:spcPts val="0"/>
              </a:spcBef>
              <a:buNone/>
            </a:pPr>
            <a:r>
              <a:rPr lang="en" b="1">
                <a:solidFill>
                  <a:srgbClr val="FFFFFF"/>
                </a:solidFill>
              </a:rPr>
              <a:t>Ingest</a:t>
            </a:r>
          </a:p>
        </p:txBody>
      </p:sp>
      <p:sp>
        <p:nvSpPr>
          <p:cNvPr id="135" name="Shape 135"/>
          <p:cNvSpPr txBox="1"/>
          <p:nvPr/>
        </p:nvSpPr>
        <p:spPr>
          <a:xfrm>
            <a:off x="5881050" y="2550775"/>
            <a:ext cx="1070400" cy="350400"/>
          </a:xfrm>
          <a:prstGeom prst="rect">
            <a:avLst/>
          </a:prstGeom>
          <a:noFill/>
          <a:ln>
            <a:noFill/>
          </a:ln>
        </p:spPr>
        <p:txBody>
          <a:bodyPr wrap="square" lIns="91425" tIns="91425" rIns="91425" bIns="91425" anchor="t" anchorCtr="0">
            <a:noAutofit/>
          </a:bodyPr>
          <a:lstStyle/>
          <a:p>
            <a:pPr lvl="0" rtl="0">
              <a:spcBef>
                <a:spcPts val="0"/>
              </a:spcBef>
              <a:buNone/>
            </a:pPr>
            <a:r>
              <a:rPr lang="en" b="1">
                <a:solidFill>
                  <a:srgbClr val="FFFFFF"/>
                </a:solidFill>
              </a:rPr>
              <a:t>Transform</a:t>
            </a:r>
          </a:p>
        </p:txBody>
      </p:sp>
      <p:cxnSp>
        <p:nvCxnSpPr>
          <p:cNvPr id="136" name="Shape 136"/>
          <p:cNvCxnSpPr/>
          <p:nvPr/>
        </p:nvCxnSpPr>
        <p:spPr>
          <a:xfrm>
            <a:off x="3692050" y="2732900"/>
            <a:ext cx="1366500" cy="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rtl="0">
              <a:spcBef>
                <a:spcPts val="0"/>
              </a:spcBef>
              <a:buNone/>
            </a:pPr>
            <a:r>
              <a:rPr lang="en" sz="2900">
                <a:solidFill>
                  <a:srgbClr val="6AA84F"/>
                </a:solidFill>
              </a:rPr>
              <a:t>Data Ingestion Process Overview (Part 2)</a:t>
            </a:r>
          </a:p>
          <a:p>
            <a:pPr lvl="0" rtl="0">
              <a:spcBef>
                <a:spcPts val="0"/>
              </a:spcBef>
              <a:buNone/>
            </a:pPr>
            <a:endParaRPr sz="2900">
              <a:solidFill>
                <a:srgbClr val="6AA84F"/>
              </a:solidFill>
            </a:endParaRPr>
          </a:p>
        </p:txBody>
      </p:sp>
      <p:sp>
        <p:nvSpPr>
          <p:cNvPr id="142" name="Shape 142"/>
          <p:cNvSpPr/>
          <p:nvPr/>
        </p:nvSpPr>
        <p:spPr>
          <a:xfrm>
            <a:off x="1505725" y="2221375"/>
            <a:ext cx="1737900" cy="1009200"/>
          </a:xfrm>
          <a:prstGeom prst="roundRect">
            <a:avLst>
              <a:gd name="adj" fmla="val 16667"/>
            </a:avLst>
          </a:prstGeom>
          <a:solidFill>
            <a:srgbClr val="6AA84F"/>
          </a:solidFill>
          <a:ln>
            <a:noFill/>
          </a:ln>
        </p:spPr>
        <p:txBody>
          <a:bodyPr wrap="square" lIns="91425" tIns="91425" rIns="91425" bIns="91425" anchor="ctr" anchorCtr="0">
            <a:noAutofit/>
          </a:bodyPr>
          <a:lstStyle/>
          <a:p>
            <a:pPr lvl="0">
              <a:spcBef>
                <a:spcPts val="0"/>
              </a:spcBef>
              <a:buNone/>
            </a:pPr>
            <a:endParaRPr/>
          </a:p>
        </p:txBody>
      </p:sp>
      <p:sp>
        <p:nvSpPr>
          <p:cNvPr id="143" name="Shape 143"/>
          <p:cNvSpPr/>
          <p:nvPr/>
        </p:nvSpPr>
        <p:spPr>
          <a:xfrm>
            <a:off x="5547300" y="2221375"/>
            <a:ext cx="1737900" cy="1009200"/>
          </a:xfrm>
          <a:prstGeom prst="roundRect">
            <a:avLst>
              <a:gd name="adj" fmla="val 16667"/>
            </a:avLst>
          </a:prstGeom>
          <a:solidFill>
            <a:srgbClr val="38761D"/>
          </a:solidFill>
          <a:ln>
            <a:noFill/>
          </a:ln>
        </p:spPr>
        <p:txBody>
          <a:bodyPr wrap="square" lIns="91425" tIns="91425" rIns="91425" bIns="91425" anchor="ctr" anchorCtr="0">
            <a:noAutofit/>
          </a:bodyPr>
          <a:lstStyle/>
          <a:p>
            <a:pPr lvl="0">
              <a:spcBef>
                <a:spcPts val="0"/>
              </a:spcBef>
              <a:buNone/>
            </a:pPr>
            <a:endParaRPr/>
          </a:p>
        </p:txBody>
      </p:sp>
      <p:sp>
        <p:nvSpPr>
          <p:cNvPr id="144" name="Shape 144"/>
          <p:cNvSpPr txBox="1"/>
          <p:nvPr/>
        </p:nvSpPr>
        <p:spPr>
          <a:xfrm>
            <a:off x="1928275" y="2550775"/>
            <a:ext cx="892800" cy="350400"/>
          </a:xfrm>
          <a:prstGeom prst="rect">
            <a:avLst/>
          </a:prstGeom>
          <a:noFill/>
          <a:ln>
            <a:noFill/>
          </a:ln>
        </p:spPr>
        <p:txBody>
          <a:bodyPr wrap="square" lIns="91425" tIns="91425" rIns="91425" bIns="91425" anchor="t" anchorCtr="0">
            <a:noAutofit/>
          </a:bodyPr>
          <a:lstStyle/>
          <a:p>
            <a:pPr lvl="0" rtl="0">
              <a:spcBef>
                <a:spcPts val="0"/>
              </a:spcBef>
              <a:buNone/>
            </a:pPr>
            <a:r>
              <a:rPr lang="en" b="1">
                <a:solidFill>
                  <a:srgbClr val="FFFFFF"/>
                </a:solidFill>
              </a:rPr>
              <a:t>Validate</a:t>
            </a:r>
          </a:p>
        </p:txBody>
      </p:sp>
      <p:sp>
        <p:nvSpPr>
          <p:cNvPr id="145" name="Shape 145"/>
          <p:cNvSpPr txBox="1"/>
          <p:nvPr/>
        </p:nvSpPr>
        <p:spPr>
          <a:xfrm>
            <a:off x="6063200" y="2550775"/>
            <a:ext cx="783000" cy="350400"/>
          </a:xfrm>
          <a:prstGeom prst="rect">
            <a:avLst/>
          </a:prstGeom>
          <a:noFill/>
          <a:ln>
            <a:noFill/>
          </a:ln>
        </p:spPr>
        <p:txBody>
          <a:bodyPr wrap="square" lIns="91425" tIns="91425" rIns="91425" bIns="91425" anchor="t" anchorCtr="0">
            <a:noAutofit/>
          </a:bodyPr>
          <a:lstStyle/>
          <a:p>
            <a:pPr lvl="0" rtl="0">
              <a:spcBef>
                <a:spcPts val="0"/>
              </a:spcBef>
              <a:buNone/>
            </a:pPr>
            <a:r>
              <a:rPr lang="en" b="1">
                <a:solidFill>
                  <a:srgbClr val="FFFFFF"/>
                </a:solidFill>
              </a:rPr>
              <a:t>Merge</a:t>
            </a:r>
          </a:p>
        </p:txBody>
      </p:sp>
      <p:cxnSp>
        <p:nvCxnSpPr>
          <p:cNvPr id="146" name="Shape 146"/>
          <p:cNvCxnSpPr/>
          <p:nvPr/>
        </p:nvCxnSpPr>
        <p:spPr>
          <a:xfrm>
            <a:off x="3692050" y="2732900"/>
            <a:ext cx="13665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216100"/>
            <a:ext cx="8520600" cy="572700"/>
          </a:xfrm>
          <a:prstGeom prst="rect">
            <a:avLst/>
          </a:prstGeom>
        </p:spPr>
        <p:txBody>
          <a:bodyPr wrap="square" lIns="91425" tIns="91425" rIns="91425" bIns="91425" anchor="t" anchorCtr="0">
            <a:noAutofit/>
          </a:bodyPr>
          <a:lstStyle/>
          <a:p>
            <a:pPr lvl="0" rtl="0">
              <a:spcBef>
                <a:spcPts val="0"/>
              </a:spcBef>
              <a:buNone/>
            </a:pPr>
            <a:r>
              <a:rPr lang="en">
                <a:solidFill>
                  <a:srgbClr val="6AA84F"/>
                </a:solidFill>
              </a:rPr>
              <a:t>Data Ingestion Challenges </a:t>
            </a:r>
          </a:p>
        </p:txBody>
      </p:sp>
      <p:sp>
        <p:nvSpPr>
          <p:cNvPr id="152" name="Shape 152"/>
          <p:cNvSpPr/>
          <p:nvPr/>
        </p:nvSpPr>
        <p:spPr>
          <a:xfrm>
            <a:off x="3052395" y="1548043"/>
            <a:ext cx="2687100" cy="3370500"/>
          </a:xfrm>
          <a:prstGeom prst="rect">
            <a:avLst/>
          </a:prstGeom>
          <a:solidFill>
            <a:srgbClr val="EFEFEF"/>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53" name="Shape 153"/>
          <p:cNvSpPr/>
          <p:nvPr/>
        </p:nvSpPr>
        <p:spPr>
          <a:xfrm>
            <a:off x="3709605" y="2891948"/>
            <a:ext cx="1408500" cy="610799"/>
          </a:xfrm>
          <a:prstGeom prst="rect">
            <a:avLst/>
          </a:prstGeom>
          <a:solidFill>
            <a:srgbClr val="D9EAD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a:t>Kobayashi</a:t>
            </a:r>
          </a:p>
        </p:txBody>
      </p:sp>
      <p:sp>
        <p:nvSpPr>
          <p:cNvPr id="154" name="Shape 154"/>
          <p:cNvSpPr/>
          <p:nvPr/>
        </p:nvSpPr>
        <p:spPr>
          <a:xfrm>
            <a:off x="4076107" y="1727672"/>
            <a:ext cx="675447" cy="826499"/>
          </a:xfrm>
          <a:prstGeom prst="flowChartMagneticDisk">
            <a:avLst/>
          </a:prstGeom>
          <a:solidFill>
            <a:srgbClr val="FFF2CC"/>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Hive</a:t>
            </a:r>
          </a:p>
        </p:txBody>
      </p:sp>
      <p:sp>
        <p:nvSpPr>
          <p:cNvPr id="155" name="Shape 155"/>
          <p:cNvSpPr/>
          <p:nvPr/>
        </p:nvSpPr>
        <p:spPr>
          <a:xfrm>
            <a:off x="3350429" y="3840641"/>
            <a:ext cx="894658" cy="919914"/>
          </a:xfrm>
          <a:prstGeom prst="flowChartMagneticDisk">
            <a:avLst/>
          </a:prstGeom>
          <a:solidFill>
            <a:srgbClr val="FFF2CC"/>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Kobayashi Database</a:t>
            </a:r>
          </a:p>
        </p:txBody>
      </p:sp>
      <p:sp>
        <p:nvSpPr>
          <p:cNvPr id="156" name="Shape 156"/>
          <p:cNvSpPr/>
          <p:nvPr/>
        </p:nvSpPr>
        <p:spPr>
          <a:xfrm>
            <a:off x="4675972" y="3840641"/>
            <a:ext cx="847800" cy="754800"/>
          </a:xfrm>
          <a:prstGeom prst="rect">
            <a:avLst/>
          </a:prstGeom>
          <a:solidFill>
            <a:srgbClr val="FFF2CC"/>
          </a:solid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Intuit Metadata Tool</a:t>
            </a:r>
          </a:p>
        </p:txBody>
      </p:sp>
      <p:sp>
        <p:nvSpPr>
          <p:cNvPr id="157" name="Shape 157"/>
          <p:cNvSpPr txBox="1"/>
          <p:nvPr/>
        </p:nvSpPr>
        <p:spPr>
          <a:xfrm>
            <a:off x="3114094" y="1592872"/>
            <a:ext cx="847799" cy="482999"/>
          </a:xfrm>
          <a:prstGeom prst="rect">
            <a:avLst/>
          </a:prstGeom>
          <a:noFill/>
          <a:ln>
            <a:noFill/>
          </a:ln>
        </p:spPr>
        <p:txBody>
          <a:bodyPr wrap="square" lIns="91425" tIns="91425" rIns="91425" bIns="91425" anchor="t" anchorCtr="0">
            <a:noAutofit/>
          </a:bodyPr>
          <a:lstStyle/>
          <a:p>
            <a:pPr lvl="0" algn="l" rtl="0">
              <a:spcBef>
                <a:spcPts val="0"/>
              </a:spcBef>
              <a:buNone/>
            </a:pPr>
            <a:r>
              <a:rPr lang="en"/>
              <a:t>IAC</a:t>
            </a:r>
          </a:p>
        </p:txBody>
      </p:sp>
      <p:sp>
        <p:nvSpPr>
          <p:cNvPr id="158" name="Shape 158"/>
          <p:cNvSpPr/>
          <p:nvPr/>
        </p:nvSpPr>
        <p:spPr>
          <a:xfrm>
            <a:off x="1087337" y="1076275"/>
            <a:ext cx="707695" cy="610878"/>
          </a:xfrm>
          <a:prstGeom prst="flowChartMagneticDisk">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RDBMS</a:t>
            </a:r>
          </a:p>
        </p:txBody>
      </p:sp>
      <p:sp>
        <p:nvSpPr>
          <p:cNvPr id="159" name="Shape 159"/>
          <p:cNvSpPr/>
          <p:nvPr/>
        </p:nvSpPr>
        <p:spPr>
          <a:xfrm>
            <a:off x="1054997" y="3335287"/>
            <a:ext cx="740400" cy="355800"/>
          </a:xfrm>
          <a:prstGeom prst="rect">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Flat File</a:t>
            </a:r>
          </a:p>
        </p:txBody>
      </p:sp>
      <p:sp>
        <p:nvSpPr>
          <p:cNvPr id="160" name="Shape 160"/>
          <p:cNvSpPr/>
          <p:nvPr/>
        </p:nvSpPr>
        <p:spPr>
          <a:xfrm>
            <a:off x="1087282" y="1795715"/>
            <a:ext cx="675559" cy="586907"/>
          </a:xfrm>
          <a:prstGeom prst="flowChartMagneticDisk">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Vertica</a:t>
            </a:r>
          </a:p>
        </p:txBody>
      </p:sp>
      <p:cxnSp>
        <p:nvCxnSpPr>
          <p:cNvPr id="161" name="Shape 161"/>
          <p:cNvCxnSpPr>
            <a:stCxn id="154" idx="3"/>
            <a:endCxn id="153" idx="0"/>
          </p:cNvCxnSpPr>
          <p:nvPr/>
        </p:nvCxnSpPr>
        <p:spPr>
          <a:xfrm>
            <a:off x="4413831" y="2554172"/>
            <a:ext cx="0" cy="337800"/>
          </a:xfrm>
          <a:prstGeom prst="straightConnector1">
            <a:avLst/>
          </a:prstGeom>
          <a:noFill/>
          <a:ln w="9525" cap="flat" cmpd="sng">
            <a:solidFill>
              <a:srgbClr val="000000"/>
            </a:solidFill>
            <a:prstDash val="solid"/>
            <a:round/>
            <a:headEnd type="triangle" w="lg" len="lg"/>
            <a:tailEnd type="triangle" w="lg" len="lg"/>
          </a:ln>
        </p:spPr>
      </p:cxnSp>
      <p:cxnSp>
        <p:nvCxnSpPr>
          <p:cNvPr id="162" name="Shape 162"/>
          <p:cNvCxnSpPr>
            <a:endCxn id="155" idx="1"/>
          </p:cNvCxnSpPr>
          <p:nvPr/>
        </p:nvCxnSpPr>
        <p:spPr>
          <a:xfrm rot="5400000">
            <a:off x="3730408" y="3577391"/>
            <a:ext cx="330600" cy="195900"/>
          </a:xfrm>
          <a:prstGeom prst="bentConnector3">
            <a:avLst>
              <a:gd name="adj1" fmla="val 50000"/>
            </a:avLst>
          </a:prstGeom>
          <a:noFill/>
          <a:ln w="9525" cap="flat" cmpd="sng">
            <a:solidFill>
              <a:srgbClr val="000000"/>
            </a:solidFill>
            <a:prstDash val="solid"/>
            <a:round/>
            <a:headEnd type="triangle" w="lg" len="lg"/>
            <a:tailEnd type="triangle" w="lg" len="lg"/>
          </a:ln>
        </p:spPr>
      </p:cxnSp>
      <p:cxnSp>
        <p:nvCxnSpPr>
          <p:cNvPr id="163" name="Shape 163"/>
          <p:cNvCxnSpPr>
            <a:endCxn id="156" idx="0"/>
          </p:cNvCxnSpPr>
          <p:nvPr/>
        </p:nvCxnSpPr>
        <p:spPr>
          <a:xfrm rot="-5400000" flipH="1">
            <a:off x="4812322" y="3553091"/>
            <a:ext cx="345300" cy="229800"/>
          </a:xfrm>
          <a:prstGeom prst="bentConnector3">
            <a:avLst>
              <a:gd name="adj1" fmla="val 50000"/>
            </a:avLst>
          </a:prstGeom>
          <a:noFill/>
          <a:ln w="9525" cap="flat" cmpd="sng">
            <a:solidFill>
              <a:srgbClr val="000000"/>
            </a:solidFill>
            <a:prstDash val="solid"/>
            <a:round/>
            <a:headEnd type="stealth" w="lg" len="lg"/>
            <a:tailEnd type="none" w="lg" len="lg"/>
          </a:ln>
        </p:spPr>
      </p:cxnSp>
      <p:cxnSp>
        <p:nvCxnSpPr>
          <p:cNvPr id="164" name="Shape 164"/>
          <p:cNvCxnSpPr>
            <a:stCxn id="158" idx="4"/>
            <a:endCxn id="153" idx="1"/>
          </p:cNvCxnSpPr>
          <p:nvPr/>
        </p:nvCxnSpPr>
        <p:spPr>
          <a:xfrm>
            <a:off x="1795033" y="1381714"/>
            <a:ext cx="1914600" cy="1815600"/>
          </a:xfrm>
          <a:prstGeom prst="curvedConnector3">
            <a:avLst>
              <a:gd name="adj1" fmla="val 50002"/>
            </a:avLst>
          </a:prstGeom>
          <a:noFill/>
          <a:ln w="19050" cap="flat" cmpd="sng">
            <a:solidFill>
              <a:srgbClr val="000000"/>
            </a:solidFill>
            <a:prstDash val="solid"/>
            <a:round/>
            <a:headEnd type="none" w="lg" len="lg"/>
            <a:tailEnd type="triangle" w="lg" len="lg"/>
          </a:ln>
        </p:spPr>
      </p:cxnSp>
      <p:cxnSp>
        <p:nvCxnSpPr>
          <p:cNvPr id="165" name="Shape 165"/>
          <p:cNvCxnSpPr>
            <a:stCxn id="160" idx="4"/>
            <a:endCxn id="153" idx="1"/>
          </p:cNvCxnSpPr>
          <p:nvPr/>
        </p:nvCxnSpPr>
        <p:spPr>
          <a:xfrm>
            <a:off x="1762841" y="2089168"/>
            <a:ext cx="1946699" cy="1108200"/>
          </a:xfrm>
          <a:prstGeom prst="curvedConnector3">
            <a:avLst>
              <a:gd name="adj1" fmla="val 50001"/>
            </a:avLst>
          </a:prstGeom>
          <a:noFill/>
          <a:ln w="19050" cap="flat" cmpd="sng">
            <a:solidFill>
              <a:srgbClr val="000000"/>
            </a:solidFill>
            <a:prstDash val="solid"/>
            <a:round/>
            <a:headEnd type="none" w="lg" len="lg"/>
            <a:tailEnd type="triangle" w="lg" len="lg"/>
          </a:ln>
        </p:spPr>
      </p:cxnSp>
      <p:cxnSp>
        <p:nvCxnSpPr>
          <p:cNvPr id="166" name="Shape 166"/>
          <p:cNvCxnSpPr>
            <a:stCxn id="159" idx="3"/>
            <a:endCxn id="153" idx="1"/>
          </p:cNvCxnSpPr>
          <p:nvPr/>
        </p:nvCxnSpPr>
        <p:spPr>
          <a:xfrm rot="10800000" flipH="1">
            <a:off x="1795397" y="3197287"/>
            <a:ext cx="1914300" cy="315900"/>
          </a:xfrm>
          <a:prstGeom prst="curvedConnector3">
            <a:avLst>
              <a:gd name="adj1" fmla="val 49998"/>
            </a:avLst>
          </a:prstGeom>
          <a:noFill/>
          <a:ln w="19050" cap="flat" cmpd="sng">
            <a:solidFill>
              <a:srgbClr val="000000"/>
            </a:solidFill>
            <a:prstDash val="solid"/>
            <a:round/>
            <a:headEnd type="none" w="lg" len="lg"/>
            <a:tailEnd type="triangle" w="lg" len="lg"/>
          </a:ln>
        </p:spPr>
      </p:cxnSp>
      <p:sp>
        <p:nvSpPr>
          <p:cNvPr id="167" name="Shape 167"/>
          <p:cNvSpPr/>
          <p:nvPr/>
        </p:nvSpPr>
        <p:spPr>
          <a:xfrm>
            <a:off x="6798787" y="2302574"/>
            <a:ext cx="740037" cy="704330"/>
          </a:xfrm>
          <a:prstGeom prst="flowChartMagneticDisk">
            <a:avLst/>
          </a:prstGeom>
          <a:solidFill>
            <a:srgbClr val="CFE2F3"/>
          </a:solidFill>
          <a:ln w="9525" cap="flat" cmpd="sng">
            <a:solidFill>
              <a:srgbClr val="000000"/>
            </a:solidFill>
            <a:prstDash val="dot"/>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RDBMS</a:t>
            </a:r>
          </a:p>
        </p:txBody>
      </p:sp>
      <p:sp>
        <p:nvSpPr>
          <p:cNvPr id="168" name="Shape 168"/>
          <p:cNvSpPr/>
          <p:nvPr/>
        </p:nvSpPr>
        <p:spPr>
          <a:xfrm>
            <a:off x="6798787" y="3330292"/>
            <a:ext cx="740037" cy="704330"/>
          </a:xfrm>
          <a:prstGeom prst="flowChartMagneticDisk">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Vertica</a:t>
            </a:r>
          </a:p>
        </p:txBody>
      </p:sp>
      <p:cxnSp>
        <p:nvCxnSpPr>
          <p:cNvPr id="169" name="Shape 169"/>
          <p:cNvCxnSpPr>
            <a:stCxn id="153" idx="3"/>
            <a:endCxn id="167" idx="2"/>
          </p:cNvCxnSpPr>
          <p:nvPr/>
        </p:nvCxnSpPr>
        <p:spPr>
          <a:xfrm rot="10800000" flipH="1">
            <a:off x="5118105" y="2654648"/>
            <a:ext cx="1680600" cy="542700"/>
          </a:xfrm>
          <a:prstGeom prst="curvedConnector3">
            <a:avLst>
              <a:gd name="adj1" fmla="val 49997"/>
            </a:avLst>
          </a:prstGeom>
          <a:noFill/>
          <a:ln w="19050" cap="flat" cmpd="sng">
            <a:solidFill>
              <a:srgbClr val="000000"/>
            </a:solidFill>
            <a:prstDash val="solid"/>
            <a:round/>
            <a:headEnd type="none" w="lg" len="lg"/>
            <a:tailEnd type="triangle" w="lg" len="lg"/>
          </a:ln>
        </p:spPr>
      </p:cxnSp>
      <p:cxnSp>
        <p:nvCxnSpPr>
          <p:cNvPr id="170" name="Shape 170"/>
          <p:cNvCxnSpPr>
            <a:stCxn id="153" idx="3"/>
            <a:endCxn id="168" idx="2"/>
          </p:cNvCxnSpPr>
          <p:nvPr/>
        </p:nvCxnSpPr>
        <p:spPr>
          <a:xfrm>
            <a:off x="5118105" y="3197348"/>
            <a:ext cx="1680600" cy="485099"/>
          </a:xfrm>
          <a:prstGeom prst="curvedConnector3">
            <a:avLst>
              <a:gd name="adj1" fmla="val 49997"/>
            </a:avLst>
          </a:prstGeom>
          <a:noFill/>
          <a:ln w="19050" cap="flat" cmpd="sng">
            <a:solidFill>
              <a:srgbClr val="000000"/>
            </a:solidFill>
            <a:prstDash val="solid"/>
            <a:round/>
            <a:headEnd type="none" w="lg" len="lg"/>
            <a:tailEnd type="triangle" w="lg" len="lg"/>
          </a:ln>
        </p:spPr>
      </p:cxnSp>
      <p:cxnSp>
        <p:nvCxnSpPr>
          <p:cNvPr id="171" name="Shape 171"/>
          <p:cNvCxnSpPr>
            <a:endCxn id="153" idx="1"/>
          </p:cNvCxnSpPr>
          <p:nvPr/>
        </p:nvCxnSpPr>
        <p:spPr>
          <a:xfrm>
            <a:off x="1795305" y="2852048"/>
            <a:ext cx="1914300" cy="345300"/>
          </a:xfrm>
          <a:prstGeom prst="curvedConnector3">
            <a:avLst>
              <a:gd name="adj1" fmla="val 50000"/>
            </a:avLst>
          </a:prstGeom>
          <a:noFill/>
          <a:ln w="19050" cap="flat" cmpd="sng">
            <a:solidFill>
              <a:srgbClr val="000000"/>
            </a:solidFill>
            <a:prstDash val="solid"/>
            <a:round/>
            <a:headEnd type="none" w="lg" len="lg"/>
            <a:tailEnd type="triangle" w="lg" len="lg"/>
          </a:ln>
        </p:spPr>
      </p:cxnSp>
      <p:sp>
        <p:nvSpPr>
          <p:cNvPr id="172" name="Shape 172"/>
          <p:cNvSpPr/>
          <p:nvPr/>
        </p:nvSpPr>
        <p:spPr>
          <a:xfrm>
            <a:off x="2116808" y="1559972"/>
            <a:ext cx="675300" cy="265800"/>
          </a:xfrm>
          <a:prstGeom prst="rect">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sqoop</a:t>
            </a:r>
          </a:p>
        </p:txBody>
      </p:sp>
      <p:sp>
        <p:nvSpPr>
          <p:cNvPr id="173" name="Shape 173"/>
          <p:cNvSpPr/>
          <p:nvPr/>
        </p:nvSpPr>
        <p:spPr>
          <a:xfrm>
            <a:off x="2043424" y="2220594"/>
            <a:ext cx="675300" cy="265800"/>
          </a:xfrm>
          <a:prstGeom prst="rect">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sqoop</a:t>
            </a:r>
          </a:p>
        </p:txBody>
      </p:sp>
      <p:sp>
        <p:nvSpPr>
          <p:cNvPr id="174" name="Shape 174"/>
          <p:cNvSpPr/>
          <p:nvPr/>
        </p:nvSpPr>
        <p:spPr>
          <a:xfrm>
            <a:off x="5859348" y="2618303"/>
            <a:ext cx="675300" cy="265800"/>
          </a:xfrm>
          <a:prstGeom prst="rect">
            <a:avLst/>
          </a:prstGeom>
          <a:solidFill>
            <a:srgbClr val="CFE2F3"/>
          </a:solidFill>
          <a:ln w="9525" cap="flat" cmpd="sng">
            <a:solidFill>
              <a:srgbClr val="000000"/>
            </a:solidFill>
            <a:prstDash val="dot"/>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sqoop</a:t>
            </a:r>
          </a:p>
        </p:txBody>
      </p:sp>
      <p:sp>
        <p:nvSpPr>
          <p:cNvPr id="175" name="Shape 175"/>
          <p:cNvSpPr/>
          <p:nvPr/>
        </p:nvSpPr>
        <p:spPr>
          <a:xfrm>
            <a:off x="5859348" y="3425729"/>
            <a:ext cx="675300" cy="265800"/>
          </a:xfrm>
          <a:prstGeom prst="rect">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100"/>
              <a:t>dragline</a:t>
            </a:r>
          </a:p>
        </p:txBody>
      </p:sp>
      <p:sp>
        <p:nvSpPr>
          <p:cNvPr id="176" name="Shape 176"/>
          <p:cNvSpPr/>
          <p:nvPr/>
        </p:nvSpPr>
        <p:spPr>
          <a:xfrm>
            <a:off x="1054922" y="3790262"/>
            <a:ext cx="740400" cy="330600"/>
          </a:xfrm>
          <a:prstGeom prst="rect">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S3</a:t>
            </a:r>
          </a:p>
        </p:txBody>
      </p:sp>
      <p:cxnSp>
        <p:nvCxnSpPr>
          <p:cNvPr id="177" name="Shape 177"/>
          <p:cNvCxnSpPr>
            <a:stCxn id="176" idx="3"/>
            <a:endCxn id="153" idx="1"/>
          </p:cNvCxnSpPr>
          <p:nvPr/>
        </p:nvCxnSpPr>
        <p:spPr>
          <a:xfrm rot="10800000" flipH="1">
            <a:off x="1795322" y="3197462"/>
            <a:ext cx="1914299" cy="758100"/>
          </a:xfrm>
          <a:prstGeom prst="curvedConnector3">
            <a:avLst>
              <a:gd name="adj1" fmla="val 50000"/>
            </a:avLst>
          </a:prstGeom>
          <a:noFill/>
          <a:ln w="19050" cap="flat" cmpd="sng">
            <a:solidFill>
              <a:srgbClr val="000000"/>
            </a:solidFill>
            <a:prstDash val="solid"/>
            <a:round/>
            <a:headEnd type="none" w="lg" len="lg"/>
            <a:tailEnd type="triangle" w="lg" len="lg"/>
          </a:ln>
        </p:spPr>
      </p:cxnSp>
      <p:sp>
        <p:nvSpPr>
          <p:cNvPr id="178" name="Shape 178"/>
          <p:cNvSpPr txBox="1"/>
          <p:nvPr/>
        </p:nvSpPr>
        <p:spPr>
          <a:xfrm>
            <a:off x="7538821" y="2441395"/>
            <a:ext cx="782400" cy="355800"/>
          </a:xfrm>
          <a:prstGeom prst="rect">
            <a:avLst/>
          </a:prstGeom>
          <a:noFill/>
          <a:ln>
            <a:noFill/>
          </a:ln>
        </p:spPr>
        <p:txBody>
          <a:bodyPr wrap="square" lIns="91425" tIns="91425" rIns="91425" bIns="91425" anchor="t" anchorCtr="0">
            <a:noAutofit/>
          </a:bodyPr>
          <a:lstStyle/>
          <a:p>
            <a:pPr lvl="0" rtl="0">
              <a:spcBef>
                <a:spcPts val="0"/>
              </a:spcBef>
              <a:buNone/>
            </a:pPr>
            <a:r>
              <a:rPr lang="en" sz="1200">
                <a:solidFill>
                  <a:srgbClr val="000000"/>
                </a:solidFill>
              </a:rPr>
              <a:t>In backlog</a:t>
            </a:r>
          </a:p>
        </p:txBody>
      </p:sp>
      <p:sp>
        <p:nvSpPr>
          <p:cNvPr id="179" name="Shape 179"/>
          <p:cNvSpPr/>
          <p:nvPr/>
        </p:nvSpPr>
        <p:spPr>
          <a:xfrm>
            <a:off x="1054922" y="4276996"/>
            <a:ext cx="740400" cy="330600"/>
          </a:xfrm>
          <a:prstGeom prst="rect">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t>API Plugin</a:t>
            </a:r>
          </a:p>
        </p:txBody>
      </p:sp>
      <p:cxnSp>
        <p:nvCxnSpPr>
          <p:cNvPr id="180" name="Shape 180"/>
          <p:cNvCxnSpPr/>
          <p:nvPr/>
        </p:nvCxnSpPr>
        <p:spPr>
          <a:xfrm rot="10800000" flipH="1">
            <a:off x="1795033" y="3210569"/>
            <a:ext cx="1914300" cy="1175100"/>
          </a:xfrm>
          <a:prstGeom prst="curvedConnector3">
            <a:avLst>
              <a:gd name="adj1" fmla="val 50000"/>
            </a:avLst>
          </a:prstGeom>
          <a:noFill/>
          <a:ln w="19050" cap="flat" cmpd="sng">
            <a:solidFill>
              <a:srgbClr val="000000"/>
            </a:solidFill>
            <a:prstDash val="solid"/>
            <a:round/>
            <a:headEnd type="none" w="lg" len="lg"/>
            <a:tailEnd type="triangle" w="lg" len="lg"/>
          </a:ln>
        </p:spPr>
      </p:cxnSp>
      <p:sp>
        <p:nvSpPr>
          <p:cNvPr id="181" name="Shape 181"/>
          <p:cNvSpPr/>
          <p:nvPr/>
        </p:nvSpPr>
        <p:spPr>
          <a:xfrm>
            <a:off x="1087263" y="2516888"/>
            <a:ext cx="707695" cy="704322"/>
          </a:xfrm>
          <a:prstGeom prst="flowChartMagneticDisk">
            <a:avLst/>
          </a:prstGeom>
          <a:solidFill>
            <a:srgbClr val="CFE2F3"/>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100">
                <a:solidFill>
                  <a:srgbClr val="000000"/>
                </a:solidFill>
              </a:rPr>
              <a:t>DB Chan</a:t>
            </a:r>
            <a:r>
              <a:rPr lang="en" sz="1100"/>
              <a:t>g</a:t>
            </a:r>
            <a:r>
              <a:rPr lang="en" sz="1100">
                <a:solidFill>
                  <a:srgbClr val="000000"/>
                </a:solidFill>
              </a:rPr>
              <a:t>e Events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2480550"/>
            <a:ext cx="8114400" cy="2445900"/>
          </a:xfrm>
          <a:prstGeom prst="rect">
            <a:avLst/>
          </a:prstGeom>
        </p:spPr>
        <p:txBody>
          <a:bodyPr wrap="square" lIns="91425" tIns="91425" rIns="91425" bIns="91425" anchor="b" anchorCtr="0">
            <a:noAutofit/>
          </a:bodyPr>
          <a:lstStyle/>
          <a:p>
            <a:pPr lvl="0" rtl="0">
              <a:spcBef>
                <a:spcPts val="0"/>
              </a:spcBef>
              <a:buNone/>
            </a:pPr>
            <a:r>
              <a:rPr lang="en"/>
              <a:t>The Problem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Shape 191"/>
          <p:cNvPicPr preferRelativeResize="0"/>
          <p:nvPr/>
        </p:nvPicPr>
        <p:blipFill>
          <a:blip r:embed="rId3">
            <a:alphaModFix/>
          </a:blip>
          <a:stretch>
            <a:fillRect/>
          </a:stretch>
        </p:blipFill>
        <p:spPr>
          <a:xfrm>
            <a:off x="2000250" y="0"/>
            <a:ext cx="5143499" cy="51434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616</Words>
  <Application>Microsoft Macintosh PowerPoint</Application>
  <PresentationFormat>On-screen Show (16:9)</PresentationFormat>
  <Paragraphs>59</Paragraphs>
  <Slides>21</Slides>
  <Notes>19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Alfa Slab One</vt:lpstr>
      <vt:lpstr>Arial</vt:lpstr>
      <vt:lpstr>Proxima Nova</vt:lpstr>
      <vt:lpstr>Simple Light</vt:lpstr>
      <vt:lpstr>Gameday</vt:lpstr>
      <vt:lpstr>Lumberjack</vt:lpstr>
      <vt:lpstr>Christine</vt:lpstr>
      <vt:lpstr>The team: Kobayashi </vt:lpstr>
      <vt:lpstr>Additional Kobayashi Info </vt:lpstr>
      <vt:lpstr>Data Ingestion Process Overview (Part 1)</vt:lpstr>
      <vt:lpstr>Data Ingestion Process Overview (Part 2) </vt:lpstr>
      <vt:lpstr>Data Ingestion Challenges </vt:lpstr>
      <vt:lpstr>The Problem</vt:lpstr>
      <vt:lpstr>PowerPoint Presentation</vt:lpstr>
      <vt:lpstr>PowerPoint Presentation</vt:lpstr>
      <vt:lpstr>The Solution: Lumberjack</vt:lpstr>
      <vt:lpstr>Algorithm</vt:lpstr>
      <vt:lpstr>UI/Database</vt:lpstr>
      <vt:lpstr>Application Page</vt:lpstr>
      <vt:lpstr>PowerPoint Presentation</vt:lpstr>
      <vt:lpstr>PowerPoint Presentation</vt:lpstr>
      <vt:lpstr>PowerPoint Presentation</vt:lpstr>
      <vt:lpstr>Workflow Page</vt:lpstr>
      <vt:lpstr>PowerPoint Presentation</vt:lpstr>
      <vt:lpstr>PowerPoint Presentation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Lumberjack</dc:title>
  <cp:lastModifiedBy>Christine C</cp:lastModifiedBy>
  <cp:revision>2</cp:revision>
  <dcterms:modified xsi:type="dcterms:W3CDTF">2017-09-11T22:26:35Z</dcterms:modified>
</cp:coreProperties>
</file>